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0" r:id="rId2"/>
  </p:sldMasterIdLst>
  <p:notesMasterIdLst>
    <p:notesMasterId r:id="rId11"/>
  </p:notesMasterIdLst>
  <p:handoutMasterIdLst>
    <p:handoutMasterId r:id="rId12"/>
  </p:handoutMasterIdLst>
  <p:sldIdLst>
    <p:sldId id="350" r:id="rId3"/>
    <p:sldId id="368" r:id="rId4"/>
    <p:sldId id="302" r:id="rId5"/>
    <p:sldId id="397" r:id="rId6"/>
    <p:sldId id="398" r:id="rId7"/>
    <p:sldId id="306" r:id="rId8"/>
    <p:sldId id="307" r:id="rId9"/>
    <p:sldId id="455" r:id="rId1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  <a:srgbClr val="0099FF"/>
    <a:srgbClr val="7F7F7F"/>
    <a:srgbClr val="ADC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2C6AE-CBBC-9FC7-7F65-727A6CB1DC46}" v="352" dt="2023-11-05T16:00:17.886"/>
    <p1510:client id="{6536063A-E31F-71CD-55BE-DEBC3C144F82}" v="564" dt="2023-11-05T18:58:29.298"/>
    <p1510:client id="{94C87E9E-F95C-9D50-2932-36110E3F18DB}" v="1694" dt="2023-11-05T14:42:42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84150B-D87D-4E90-A1C4-77CB08C5A3EF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D90641-286D-4713-96DB-29E827BE1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55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12087E-BC9D-4890-814E-38608816F3A3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4159CD-DAB0-4190-BF8F-D02A52A93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21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Following your surgery and initial recovery, activities of daily living should become easier. You may need to alter how you do things temporarily and ask for help from family/friends for certain tasks.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159CD-DAB0-4190-BF8F-D02A52A93158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Following surgery you will be walking with 2 sticks or elbow crutches. It is important to avoid hazards in the home which could cause you to slip or trip causing a fall. If you live alone you may need to arrange help for certain tasks such as shopping , looking after a pet, and cleaning.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159CD-DAB0-4190-BF8F-D02A52A93158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0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If your chair is  very low, try placing a cushion or firm piece of foam on to it to raise the height.</a:t>
            </a:r>
          </a:p>
          <a:p>
            <a:r>
              <a:rPr lang="en-US">
                <a:cs typeface="Calibri"/>
              </a:rPr>
              <a:t>This is because we want to facilitate a good bend in your knee, and for you to use your stronger leg and arms to support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159CD-DAB0-4190-BF8F-D02A52A93158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6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 -You may find your knee is a little stiff after your operation , however getting yourself washed and dressed should not present too many problems. Bending your knee to get your lower garments on is a good form of gentle exercise. </a:t>
            </a:r>
            <a:endParaRPr lang="en-US"/>
          </a:p>
          <a:p>
            <a:r>
              <a:rPr lang="en-US">
                <a:cs typeface="Calibri"/>
              </a:rPr>
              <a:t>-If you don't feel confident,  have someone there the first time you do so.</a:t>
            </a:r>
          </a:p>
          <a:p>
            <a:r>
              <a:rPr lang="en-US">
                <a:cs typeface="Calibri"/>
              </a:rPr>
              <a:t>-perhaps you could use a family/friends shower temporarily.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159CD-DAB0-4190-BF8F-D02A52A93158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7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Remember you will be going home using two stick/crutches , and if you live alone, you won't be able to carry a hot drink or plate until you can walk comfortably with one stick/crutch.</a:t>
            </a:r>
          </a:p>
          <a:p>
            <a:r>
              <a:rPr lang="en-US">
                <a:cs typeface="Calibri"/>
              </a:rPr>
              <a:t>You may be able to transfer snacks and drinks using a travel mug/flask in a shoulder bag .</a:t>
            </a:r>
          </a:p>
          <a:p>
            <a:r>
              <a:rPr lang="en-US">
                <a:cs typeface="Calibri"/>
              </a:rPr>
              <a:t>It can be useful to stock up on ready made meals in the freezer as you may not feel like cooking initially once back home.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159CD-DAB0-4190-BF8F-D02A52A93158}" type="slidenum">
              <a:rPr lang="en-GB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2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159CD-DAB0-4190-BF8F-D02A52A93158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6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1A0CB-00F2-463E-8141-5B68475E51D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0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54x190 LCD powerpoint temp_swir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7019925" y="7605713"/>
            <a:ext cx="17716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EE5AB-EE75-47B4-B139-610BD79EB737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801F-E381-4360-B22C-414B6D70D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4EED-4B80-4E75-8BF4-FAE6B53FF629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30212-9AA0-4F39-895A-BF1B206390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7407B-89B3-44B9-93A0-CB8DE0E5E776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7D04-3D3E-4B82-B330-99012BAE7B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54x190 LCD powerpoint temp_swir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7072313" y="5929313"/>
            <a:ext cx="17716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F704D-1C4F-414C-8CF6-548F0D79C21C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DAAF-2F34-4034-9572-C17AEABBA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3BE97-B91D-4AAE-9B24-5850A1610233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1A79-3CDA-422A-AC83-1CE718EC0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F4A8-D3FF-4250-8F77-D8B5918203F1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5815-EF2D-4250-B1FA-7DE506E7B6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629D-89A5-49A5-8678-F4B1DF066E3B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7CCA-183D-4F84-9AE6-17DE427B09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5FA3-8AF7-4484-B296-807A8FD004EA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B2DF-CD3A-49CA-B6AD-4F3D9B450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6A66-D43A-4CD0-AE2F-C82D39E0B0B3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E678-168E-4E25-86A3-F5F81E3722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BE80-F984-4946-BA2E-B4DDC65501D1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189CA-C628-4106-B596-942B6D474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1820-7FAD-4799-B0BF-7DAD84076D21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02C1-F4C1-4858-8C0F-9AA661B710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D53A-CD14-4F9F-A120-18796D8B5E88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C04D-3294-47C6-9AB8-FB823E98C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1ED0-1786-4009-BCE4-1D971F29DE70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96E2-801E-49AE-836F-9584E53380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DC200-D31E-44CF-945C-6C97FFA38BBB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4AF5-D62C-43A2-908F-41A218B63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DA91-45C4-4084-A762-C551E6383B9B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1FC1-2813-4BC0-9DC5-8FE6980C8D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F52B-DE45-47E8-9C5B-5ED6B97631F2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CCAF4-177A-428E-8863-9E4CF7071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3F5D-25A7-46BA-9FBC-335FD2B596E6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C9E2-0845-49A5-9FFF-4025700256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F992-8358-4EFB-B62F-41D49465B652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8F30A-D8FE-4C47-BDAE-A9D8CF9FD2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C1D5-7330-4195-B86E-E06A3B4D627D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6FFA8-7714-41EB-9270-C2BC5F068D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409E-E243-4418-907D-9B0D784ADFEF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2253-F6EE-4479-8E77-AB90856A25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BD6D-680B-464D-BDD0-B638C2589365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7950-F804-4AC6-B371-E3FFF5D0C9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7969-FCD6-4F02-84C1-990932EAED3C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CB2FB-939C-4746-8848-02639BE984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56FB9E0-08E0-4C50-B986-5D5A8D375C90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27ABC51-E777-4545-94C7-ECC9649F3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 descr="254x190 LCD powerpoint temp_swir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9EB977B-F004-4187-A420-1394A0DA0FFC}" type="datetimeFigureOut">
              <a:rPr lang="en-US"/>
              <a:pPr>
                <a:defRPr/>
              </a:pPr>
              <a:t>11/6/2023</a:t>
            </a:fld>
            <a:endParaRPr lang="en-GB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3019606-FE9D-4539-9CE1-551CCE391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79" name="Picture 7" descr="254x190 LCD powerpoint temp_swir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image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6804025" y="7677150"/>
            <a:ext cx="1771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Occupational Therapy Assessment</a:t>
            </a:r>
            <a:endParaRPr lang="en-US" sz="360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>
              <a:buClr>
                <a:srgbClr val="0099FF"/>
              </a:buClr>
              <a:buNone/>
            </a:pPr>
            <a:r>
              <a:rPr lang="en-GB" sz="2000">
                <a:cs typeface="Arial"/>
              </a:rPr>
              <a:t>   </a:t>
            </a:r>
            <a:r>
              <a:rPr lang="en-GB" sz="2400">
                <a:cs typeface="Arial"/>
              </a:rPr>
              <a:t>  If you have concerns about managing Activities of Daily living (ADL's) following your surgery, such as your ability:</a:t>
            </a:r>
          </a:p>
          <a:p>
            <a:pPr>
              <a:buNone/>
            </a:pPr>
            <a:endParaRPr lang="en-GB" sz="2400">
              <a:cs typeface="Arial"/>
            </a:endParaRPr>
          </a:p>
          <a:p>
            <a:pPr eaLnBrk="1" hangingPunct="1">
              <a:buClr>
                <a:srgbClr val="0099FF"/>
              </a:buClr>
            </a:pPr>
            <a:r>
              <a:rPr lang="en-GB" sz="2400"/>
              <a:t>to wash and dress</a:t>
            </a:r>
            <a:endParaRPr lang="en-GB" sz="2400">
              <a:cs typeface="Arial"/>
            </a:endParaRPr>
          </a:p>
          <a:p>
            <a:pPr eaLnBrk="1" hangingPunct="1">
              <a:buClr>
                <a:srgbClr val="0099FF"/>
              </a:buClr>
            </a:pPr>
            <a:r>
              <a:rPr lang="en-GB" sz="2400"/>
              <a:t>manage in/out of bed  </a:t>
            </a:r>
            <a:endParaRPr lang="en-GB" sz="2400">
              <a:cs typeface="Arial"/>
            </a:endParaRPr>
          </a:p>
          <a:p>
            <a:pPr eaLnBrk="1" hangingPunct="1">
              <a:buClr>
                <a:srgbClr val="0099FF"/>
              </a:buClr>
            </a:pPr>
            <a:r>
              <a:rPr lang="en-GB" sz="2400"/>
              <a:t>manage on/off your chair and toilet</a:t>
            </a:r>
            <a:endParaRPr lang="en-GB" sz="2400">
              <a:cs typeface="Arial"/>
            </a:endParaRPr>
          </a:p>
          <a:p>
            <a:pPr eaLnBrk="1" hangingPunct="1">
              <a:buClr>
                <a:srgbClr val="0099FF"/>
              </a:buClr>
            </a:pPr>
            <a:r>
              <a:rPr lang="en-GB" sz="2400"/>
              <a:t>to transfer meals</a:t>
            </a:r>
            <a:endParaRPr lang="en-GB" sz="2400">
              <a:cs typeface="Arial"/>
            </a:endParaRPr>
          </a:p>
          <a:p>
            <a:pPr marL="0" indent="0">
              <a:buClr>
                <a:srgbClr val="0099FF"/>
              </a:buClr>
              <a:buNone/>
            </a:pPr>
            <a:r>
              <a:rPr lang="en-GB" sz="2400">
                <a:cs typeface="Arial"/>
              </a:rPr>
              <a:t>You can ask to be seen by an Occupational Therapist in the ward who can discuss any concerns you have.</a:t>
            </a:r>
          </a:p>
        </p:txBody>
      </p:sp>
      <p:grpSp>
        <p:nvGrpSpPr>
          <p:cNvPr id="44036" name="Group 12"/>
          <p:cNvGrpSpPr>
            <a:grpSpLocks/>
          </p:cNvGrpSpPr>
          <p:nvPr/>
        </p:nvGrpSpPr>
        <p:grpSpPr bwMode="auto">
          <a:xfrm>
            <a:off x="0" y="6019800"/>
            <a:ext cx="1771650" cy="836613"/>
            <a:chOff x="7072330" y="5929330"/>
            <a:chExt cx="1771613" cy="837032"/>
          </a:xfrm>
        </p:grpSpPr>
        <p:pic>
          <p:nvPicPr>
            <p:cNvPr id="44037" name="Picture 2" descr="image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078" t="23872" r="19737" b="39488"/>
            <a:stretch>
              <a:fillRect/>
            </a:stretch>
          </p:blipFill>
          <p:spPr bwMode="auto">
            <a:xfrm>
              <a:off x="7072330" y="5929330"/>
              <a:ext cx="1771613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500946" y="6429643"/>
              <a:ext cx="622287" cy="336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KNEE</a:t>
              </a:r>
            </a:p>
          </p:txBody>
        </p:sp>
      </p:grpSp>
      <p:pic>
        <p:nvPicPr>
          <p:cNvPr id="5" name="Dornal Dr 2">
            <a:hlinkClick r:id="" action="ppaction://media"/>
            <a:extLst>
              <a:ext uri="{FF2B5EF4-FFF2-40B4-BE49-F238E27FC236}">
                <a16:creationId xmlns="" xmlns:a16="http://schemas.microsoft.com/office/drawing/2014/main" id="{038C961C-8DA8-5158-894A-A276AA61E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3781" y="6068743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28625" y="1643063"/>
            <a:ext cx="8245475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marL="457200" indent="-457200">
              <a:spcBef>
                <a:spcPct val="50000"/>
              </a:spcBef>
              <a:spcAft>
                <a:spcPct val="45000"/>
              </a:spcAft>
              <a:buClr>
                <a:srgbClr val="ADC22D"/>
              </a:buClr>
              <a:buSzPct val="80000"/>
              <a:buFontTx/>
              <a:buChar char="•"/>
            </a:pPr>
            <a:r>
              <a:rPr lang="en-GB">
                <a:cs typeface="Arial" pitchFamily="34" charset="0"/>
              </a:rPr>
              <a:t>Remove loose rugs and mats</a:t>
            </a:r>
          </a:p>
          <a:p>
            <a:pPr marL="457200" indent="-457200">
              <a:spcBef>
                <a:spcPct val="50000"/>
              </a:spcBef>
              <a:spcAft>
                <a:spcPct val="45000"/>
              </a:spcAft>
              <a:buClr>
                <a:srgbClr val="ADC22D"/>
              </a:buClr>
              <a:buSzPct val="80000"/>
              <a:buFontTx/>
              <a:buChar char="•"/>
            </a:pPr>
            <a:r>
              <a:rPr lang="en-GB">
                <a:cs typeface="Arial" pitchFamily="34" charset="0"/>
              </a:rPr>
              <a:t>Clear away cords and clutter that might trip you</a:t>
            </a:r>
          </a:p>
          <a:p>
            <a:pPr marL="457200" indent="-457200">
              <a:spcBef>
                <a:spcPct val="50000"/>
              </a:spcBef>
              <a:spcAft>
                <a:spcPct val="45000"/>
              </a:spcAft>
              <a:buClr>
                <a:srgbClr val="ADC22D"/>
              </a:buClr>
              <a:buSzPct val="80000"/>
              <a:buFontTx/>
              <a:buChar char="•"/>
            </a:pPr>
            <a:r>
              <a:rPr lang="en-GB">
                <a:cs typeface="Arial" pitchFamily="34" charset="0"/>
              </a:rPr>
              <a:t>Ensure clear pathways around your home</a:t>
            </a:r>
          </a:p>
          <a:p>
            <a:pPr marL="457200" indent="-457200">
              <a:spcBef>
                <a:spcPct val="50000"/>
              </a:spcBef>
              <a:spcAft>
                <a:spcPct val="45000"/>
              </a:spcAft>
              <a:buClr>
                <a:srgbClr val="ADC22D"/>
              </a:buClr>
              <a:buSzPct val="80000"/>
              <a:buFontTx/>
              <a:buChar char="•"/>
            </a:pPr>
            <a:r>
              <a:rPr lang="en-GB">
                <a:latin typeface="Arial"/>
                <a:cs typeface="Arial"/>
              </a:rPr>
              <a:t>Move regularly used items from low heights </a:t>
            </a:r>
            <a:endParaRPr lang="en-GB"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spcAft>
                <a:spcPct val="45000"/>
              </a:spcAft>
              <a:buClr>
                <a:srgbClr val="ADC22D"/>
              </a:buClr>
              <a:buSzPct val="80000"/>
              <a:buFontTx/>
              <a:buChar char="•"/>
            </a:pPr>
            <a:r>
              <a:rPr lang="en-GB">
                <a:cs typeface="Arial" pitchFamily="34" charset="0"/>
              </a:rPr>
              <a:t>Have a lamp by your bed</a:t>
            </a:r>
          </a:p>
          <a:p>
            <a:pPr marL="457200" indent="-457200">
              <a:spcBef>
                <a:spcPct val="50000"/>
              </a:spcBef>
              <a:spcAft>
                <a:spcPct val="45000"/>
              </a:spcAft>
              <a:buClr>
                <a:srgbClr val="ADC22D"/>
              </a:buClr>
              <a:buSzPct val="80000"/>
              <a:buFontTx/>
              <a:buChar char="•"/>
            </a:pPr>
            <a:r>
              <a:rPr lang="en-GB">
                <a:latin typeface="Arial"/>
                <a:cs typeface="Arial"/>
              </a:rPr>
              <a:t>Use a non-slip mat when showering.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79388" y="0"/>
            <a:ext cx="4262705" cy="8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2"/>
              </a:buClr>
              <a:buSzPct val="80000"/>
              <a:defRPr/>
            </a:pPr>
            <a:r>
              <a:rPr lang="en-GB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Prepare your home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719" t="12438" b="10447"/>
          <a:stretch>
            <a:fillRect/>
          </a:stretch>
        </p:blipFill>
        <p:spPr bwMode="auto">
          <a:xfrm>
            <a:off x="6929438" y="3214688"/>
            <a:ext cx="1730375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858125" y="5143500"/>
            <a:ext cx="8159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00">
                <a:latin typeface="Calibri" pitchFamily="34" charset="0"/>
              </a:rPr>
              <a:t>Image © Biomet UK Ltd.</a:t>
            </a:r>
          </a:p>
        </p:txBody>
      </p:sp>
      <p:grpSp>
        <p:nvGrpSpPr>
          <p:cNvPr id="46086" name="Group 12"/>
          <p:cNvGrpSpPr>
            <a:grpSpLocks/>
          </p:cNvGrpSpPr>
          <p:nvPr/>
        </p:nvGrpSpPr>
        <p:grpSpPr bwMode="auto">
          <a:xfrm>
            <a:off x="0" y="6019800"/>
            <a:ext cx="1771650" cy="836613"/>
            <a:chOff x="7072330" y="5929330"/>
            <a:chExt cx="1771613" cy="837032"/>
          </a:xfrm>
        </p:grpSpPr>
        <p:pic>
          <p:nvPicPr>
            <p:cNvPr id="46087" name="Picture 2" descr="image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078" t="23872" r="19737" b="39488"/>
            <a:stretch>
              <a:fillRect/>
            </a:stretch>
          </p:blipFill>
          <p:spPr bwMode="auto">
            <a:xfrm>
              <a:off x="7072330" y="5929330"/>
              <a:ext cx="1771613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500946" y="6429643"/>
              <a:ext cx="622287" cy="336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KNEE</a:t>
              </a:r>
            </a:p>
          </p:txBody>
        </p:sp>
      </p:grpSp>
      <p:pic>
        <p:nvPicPr>
          <p:cNvPr id="3" name="Dornal Dr 9">
            <a:hlinkClick r:id="" action="ppaction://media"/>
            <a:extLst>
              <a:ext uri="{FF2B5EF4-FFF2-40B4-BE49-F238E27FC236}">
                <a16:creationId xmlns="" xmlns:a16="http://schemas.microsoft.com/office/drawing/2014/main" id="{054564D4-1588-A102-EB23-D9AC2FE23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61290" y="6068743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A8420-4BC3-0EA1-CD26-0DCDDF37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Sitting/rising 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  <a:buClr>
                <a:srgbClr val="0099FF"/>
              </a:buClr>
              <a:buFont typeface="Arial"/>
              <a:buChar char="•"/>
            </a:pPr>
            <a:r>
              <a:rPr lang="en-GB" sz="2000" b="1">
                <a:solidFill>
                  <a:srgbClr val="00B050"/>
                </a:solidFill>
                <a:cs typeface="Arial"/>
              </a:rPr>
              <a:t>Seating</a:t>
            </a:r>
            <a:r>
              <a:rPr lang="en-GB" sz="2000" b="1">
                <a:cs typeface="Arial"/>
              </a:rPr>
              <a:t> </a:t>
            </a:r>
            <a:r>
              <a:rPr lang="en-GB" sz="2000">
                <a:cs typeface="Arial"/>
              </a:rPr>
              <a:t>:Try to use a firm chair with armrests. </a:t>
            </a:r>
            <a:endParaRPr lang="en-GB" sz="2000">
              <a:cs typeface="Arial" pitchFamily="34" charset="0"/>
            </a:endParaRPr>
          </a:p>
          <a:p>
            <a:pPr>
              <a:lnSpc>
                <a:spcPct val="170000"/>
              </a:lnSpc>
              <a:buFont typeface="Arial"/>
              <a:buChar char="•"/>
            </a:pPr>
            <a:r>
              <a:rPr lang="en-GB" sz="2000" b="1">
                <a:solidFill>
                  <a:srgbClr val="00B050"/>
                </a:solidFill>
                <a:cs typeface="Arial"/>
              </a:rPr>
              <a:t>Toilet: </a:t>
            </a:r>
            <a:r>
              <a:rPr lang="en-GB" sz="2000" b="1">
                <a:cs typeface="Arial"/>
              </a:rPr>
              <a:t>  </a:t>
            </a:r>
            <a:r>
              <a:rPr lang="en-GB" sz="2000">
                <a:cs typeface="Arial"/>
              </a:rPr>
              <a:t> Toilet equipment is not routinely provided.        </a:t>
            </a:r>
            <a:endParaRPr lang="en-GB" sz="2000">
              <a:cs typeface="Arial" pitchFamily="34" charset="0"/>
            </a:endParaRPr>
          </a:p>
          <a:p>
            <a:pPr>
              <a:lnSpc>
                <a:spcPct val="170000"/>
              </a:lnSpc>
              <a:buFont typeface="Arial"/>
              <a:buChar char="•"/>
            </a:pPr>
            <a:r>
              <a:rPr lang="en-GB" sz="2000" b="1">
                <a:solidFill>
                  <a:srgbClr val="00B050"/>
                </a:solidFill>
                <a:cs typeface="Arial"/>
              </a:rPr>
              <a:t>Bed: </a:t>
            </a:r>
            <a:r>
              <a:rPr lang="en-GB" sz="2000" b="1">
                <a:cs typeface="Arial"/>
              </a:rPr>
              <a:t> </a:t>
            </a:r>
            <a:r>
              <a:rPr lang="en-GB" sz="2000">
                <a:cs typeface="Arial"/>
              </a:rPr>
              <a:t>    You may find it easier to get into bed with your                unoperated leg first.</a:t>
            </a:r>
            <a:endParaRPr lang="en-GB" sz="2000">
              <a:cs typeface="Arial" pitchFamily="34" charset="0"/>
            </a:endParaRPr>
          </a:p>
          <a:p>
            <a:pPr eaLnBrk="1" hangingPunct="1">
              <a:lnSpc>
                <a:spcPct val="170000"/>
              </a:lnSpc>
              <a:buClr>
                <a:srgbClr val="0099FF"/>
              </a:buClr>
              <a:buFont typeface="Arial"/>
              <a:buChar char="•"/>
            </a:pPr>
            <a:endParaRPr lang="en-GB" sz="2400">
              <a:cs typeface="Arial" pitchFamily="34" charset="0"/>
            </a:endParaRPr>
          </a:p>
          <a:p>
            <a:pPr marL="609600" indent="-609600" eaLnBrk="1" hangingPunct="1">
              <a:lnSpc>
                <a:spcPct val="170000"/>
              </a:lnSpc>
              <a:buClr>
                <a:srgbClr val="0099FF"/>
              </a:buClr>
            </a:pPr>
            <a:endParaRPr lang="en-GB" sz="2000"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GB" sz="2400">
              <a:cs typeface="Arial" pitchFamily="34" charset="0"/>
            </a:endParaRPr>
          </a:p>
        </p:txBody>
      </p:sp>
      <p:grpSp>
        <p:nvGrpSpPr>
          <p:cNvPr id="43012" name="Group 12"/>
          <p:cNvGrpSpPr>
            <a:grpSpLocks/>
          </p:cNvGrpSpPr>
          <p:nvPr/>
        </p:nvGrpSpPr>
        <p:grpSpPr bwMode="auto">
          <a:xfrm>
            <a:off x="0" y="6019800"/>
            <a:ext cx="1771650" cy="836613"/>
            <a:chOff x="7072330" y="5929330"/>
            <a:chExt cx="1771613" cy="837032"/>
          </a:xfrm>
        </p:grpSpPr>
        <p:pic>
          <p:nvPicPr>
            <p:cNvPr id="43013" name="Picture 2" descr="image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078" t="23872" r="19737" b="39488"/>
            <a:stretch>
              <a:fillRect/>
            </a:stretch>
          </p:blipFill>
          <p:spPr bwMode="auto">
            <a:xfrm>
              <a:off x="7072330" y="5929330"/>
              <a:ext cx="1771613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500946" y="6429643"/>
              <a:ext cx="622287" cy="336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KNEE</a:t>
              </a:r>
            </a:p>
          </p:txBody>
        </p:sp>
      </p:grpSp>
      <p:pic>
        <p:nvPicPr>
          <p:cNvPr id="4" name="Dornal Dr 3">
            <a:hlinkClick r:id="" action="ppaction://media"/>
            <a:extLst>
              <a:ext uri="{FF2B5EF4-FFF2-40B4-BE49-F238E27FC236}">
                <a16:creationId xmlns="" xmlns:a16="http://schemas.microsoft.com/office/drawing/2014/main" id="{C6E0242D-90B3-9DEA-43A9-AACA66603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3781" y="5953724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Self- care after knee replacement</a:t>
            </a:r>
            <a:endParaRPr lang="en-US" sz="360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000" b="1">
                <a:solidFill>
                  <a:srgbClr val="00B050"/>
                </a:solidFill>
                <a:cs typeface="Arial"/>
              </a:rPr>
              <a:t>Dressing</a:t>
            </a:r>
            <a:r>
              <a:rPr lang="en-GB" sz="2000" b="1">
                <a:cs typeface="Arial"/>
              </a:rPr>
              <a:t>: </a:t>
            </a:r>
            <a:r>
              <a:rPr lang="en-GB" sz="2000">
                <a:cs typeface="Arial"/>
              </a:rPr>
              <a:t>Dress seated in a chair/ or bed .It's easier to dress your operated leg first and undress it last.</a:t>
            </a:r>
            <a:endParaRPr lang="en-US" sz="2000">
              <a:cs typeface="Arial"/>
            </a:endParaRPr>
          </a:p>
          <a:p>
            <a:r>
              <a:rPr lang="en-GB" sz="2000" b="1">
                <a:solidFill>
                  <a:srgbClr val="00B050"/>
                </a:solidFill>
                <a:cs typeface="Arial"/>
              </a:rPr>
              <a:t>Shower</a:t>
            </a:r>
            <a:r>
              <a:rPr lang="en-GB" sz="2000" b="1">
                <a:cs typeface="Arial"/>
              </a:rPr>
              <a:t>:</a:t>
            </a:r>
            <a:r>
              <a:rPr lang="en-GB" sz="2000">
                <a:cs typeface="Arial"/>
              </a:rPr>
              <a:t> always use a non-slip mat</a:t>
            </a:r>
          </a:p>
          <a:p>
            <a:pPr eaLnBrk="1" hangingPunct="1"/>
            <a:r>
              <a:rPr lang="en-GB" sz="2000" b="1">
                <a:solidFill>
                  <a:srgbClr val="00B050"/>
                </a:solidFill>
                <a:cs typeface="Arial"/>
              </a:rPr>
              <a:t>Shower in the bath</a:t>
            </a:r>
            <a:r>
              <a:rPr lang="en-GB" sz="2000" b="1">
                <a:cs typeface="Arial"/>
              </a:rPr>
              <a:t>:</a:t>
            </a:r>
            <a:r>
              <a:rPr lang="en-GB" sz="2000">
                <a:cs typeface="Arial"/>
              </a:rPr>
              <a:t> you should be able to step in/out the bath as before. Use a non- slip mat</a:t>
            </a:r>
          </a:p>
          <a:p>
            <a:pPr eaLnBrk="1" hangingPunct="1"/>
            <a:r>
              <a:rPr lang="en-GB" sz="2000" b="1">
                <a:solidFill>
                  <a:srgbClr val="00B050"/>
                </a:solidFill>
              </a:rPr>
              <a:t>Bath only:</a:t>
            </a:r>
            <a:r>
              <a:rPr lang="en-GB" sz="2000" b="1"/>
              <a:t> </a:t>
            </a:r>
            <a:r>
              <a:rPr lang="en-GB" sz="2000"/>
              <a:t>we would advise you have a wash at the sink.</a:t>
            </a:r>
            <a:r>
              <a:rPr lang="en-GB" sz="2400"/>
              <a:t> </a:t>
            </a:r>
            <a:endParaRPr lang="en-GB" sz="2400">
              <a:cs typeface="Arial"/>
            </a:endParaRPr>
          </a:p>
          <a:p>
            <a:pPr eaLnBrk="1" hangingPunct="1">
              <a:buNone/>
            </a:pPr>
            <a:r>
              <a:rPr lang="en-GB" sz="2800" b="1"/>
              <a:t>N</a:t>
            </a:r>
            <a:r>
              <a:rPr lang="en-GB" sz="2400" b="1"/>
              <a:t>ote We advise against to sitting  in the bottom of your bath until your wound is dry and healed.  If in doubt check at your 6 week  review.</a:t>
            </a:r>
            <a:endParaRPr lang="en-US" sz="2400" b="1">
              <a:cs typeface="Arial"/>
            </a:endParaRPr>
          </a:p>
        </p:txBody>
      </p:sp>
      <p:pic>
        <p:nvPicPr>
          <p:cNvPr id="3" name="Dornal Dr 4">
            <a:hlinkClick r:id="" action="ppaction://media"/>
            <a:extLst>
              <a:ext uri="{FF2B5EF4-FFF2-40B4-BE49-F238E27FC236}">
                <a16:creationId xmlns="" xmlns:a16="http://schemas.microsoft.com/office/drawing/2014/main" id="{3CE0DF9B-A409-964F-CB14-4F5B57BC77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4384" y="5953724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Kitchen Tasks</a:t>
            </a:r>
            <a:endParaRPr lang="en-US" sz="360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2000">
              <a:cs typeface="Arial"/>
            </a:endParaRPr>
          </a:p>
          <a:p>
            <a:pPr>
              <a:buFont typeface="Arial"/>
              <a:buChar char="•"/>
            </a:pPr>
            <a:r>
              <a:rPr lang="en-GB" sz="2000">
                <a:cs typeface="Arial"/>
              </a:rPr>
              <a:t>Always use your elbow crutches/walking sticks or one crutch/stick and the work surface, when moving around the kitchen.</a:t>
            </a:r>
          </a:p>
          <a:p>
            <a:pPr>
              <a:buFont typeface="Arial"/>
              <a:buChar char="•"/>
            </a:pPr>
            <a:r>
              <a:rPr lang="en-GB" sz="2000">
                <a:cs typeface="Arial"/>
              </a:rPr>
              <a:t> Place a chair in the kitchen if you need to sit down to rest.</a:t>
            </a:r>
          </a:p>
          <a:p>
            <a:pPr>
              <a:buFont typeface="Arial"/>
              <a:buChar char="•"/>
            </a:pPr>
            <a:r>
              <a:rPr lang="en-GB" sz="2000">
                <a:cs typeface="Arial"/>
              </a:rPr>
              <a:t>If you have a kitchen table, ensure it is close to the work surface so you can transfer, (rather than carry) items.</a:t>
            </a:r>
          </a:p>
          <a:p>
            <a:pPr>
              <a:buFont typeface="Arial"/>
              <a:buChar char="•"/>
            </a:pPr>
            <a:r>
              <a:rPr lang="en-GB" sz="2000">
                <a:cs typeface="Arial"/>
              </a:rPr>
              <a:t>If you live alone and do not have a table, the Occupational Therapist can discuss other options with you.</a:t>
            </a:r>
          </a:p>
          <a:p>
            <a:pPr>
              <a:buFont typeface="Arial"/>
              <a:buChar char="•"/>
            </a:pPr>
            <a:endParaRPr lang="en-GB" sz="2400">
              <a:cs typeface="Arial"/>
            </a:endParaRPr>
          </a:p>
        </p:txBody>
      </p:sp>
      <p:pic>
        <p:nvPicPr>
          <p:cNvPr id="3" name="Dornal Dr 5">
            <a:hlinkClick r:id="" action="ppaction://media"/>
            <a:extLst>
              <a:ext uri="{FF2B5EF4-FFF2-40B4-BE49-F238E27FC236}">
                <a16:creationId xmlns="" xmlns:a16="http://schemas.microsoft.com/office/drawing/2014/main" id="{9F7ECAF7-44AD-E7FB-13EF-EF16083CE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1290" y="5982479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Getting in/out of a car (passenger)</a:t>
            </a:r>
            <a:r>
              <a:rPr lang="en-GB" sz="3200">
                <a:solidFill>
                  <a:schemeClr val="accent2"/>
                </a:solidFill>
              </a:rPr>
              <a:t/>
            </a:r>
            <a:br>
              <a:rPr lang="en-GB" sz="3200">
                <a:solidFill>
                  <a:schemeClr val="accent2"/>
                </a:solidFill>
              </a:rPr>
            </a:br>
            <a:endParaRPr lang="en-GB" sz="3200">
              <a:solidFill>
                <a:schemeClr val="accent2"/>
              </a:solidFill>
            </a:endParaRPr>
          </a:p>
        </p:txBody>
      </p:sp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684213" y="1700213"/>
            <a:ext cx="7848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marL="457200" indent="-457200" defTabSz="1076325">
              <a:spcAft>
                <a:spcPct val="60000"/>
              </a:spcAft>
              <a:buClr>
                <a:srgbClr val="0099FF"/>
              </a:buClr>
              <a:buFontTx/>
              <a:buChar char="•"/>
              <a:tabLst>
                <a:tab pos="88900" algn="l"/>
                <a:tab pos="179388" algn="l"/>
                <a:tab pos="268288" algn="l"/>
                <a:tab pos="358775" algn="l"/>
              </a:tabLst>
            </a:pPr>
            <a:r>
              <a:rPr lang="en-GB">
                <a:cs typeface="Arial" pitchFamily="34" charset="0"/>
              </a:rPr>
              <a:t>Park on level ground and not near the kerb.</a:t>
            </a:r>
          </a:p>
          <a:p>
            <a:pPr marL="457200" indent="-457200" defTabSz="1076325">
              <a:spcAft>
                <a:spcPct val="60000"/>
              </a:spcAft>
              <a:buClr>
                <a:srgbClr val="0099FF"/>
              </a:buClr>
              <a:buFontTx/>
              <a:buChar char="•"/>
              <a:tabLst>
                <a:tab pos="88900" algn="l"/>
                <a:tab pos="179388" algn="l"/>
                <a:tab pos="268288" algn="l"/>
                <a:tab pos="358775" algn="l"/>
              </a:tabLst>
            </a:pPr>
            <a:r>
              <a:rPr lang="en-GB">
                <a:latin typeface="Arial"/>
                <a:cs typeface="Arial"/>
              </a:rPr>
              <a:t>Travel in the front passenger seat with the seat moved as far back as it will go, and slightly reclined</a:t>
            </a:r>
          </a:p>
          <a:p>
            <a:pPr marL="457200" indent="-457200" defTabSz="1076325">
              <a:spcAft>
                <a:spcPct val="60000"/>
              </a:spcAft>
              <a:buClr>
                <a:srgbClr val="0099FF"/>
              </a:buClr>
              <a:buFontTx/>
              <a:buChar char="•"/>
              <a:tabLst>
                <a:tab pos="88900" algn="l"/>
                <a:tab pos="179388" algn="l"/>
                <a:tab pos="268288" algn="l"/>
                <a:tab pos="358775" algn="l"/>
              </a:tabLst>
            </a:pPr>
            <a:r>
              <a:rPr lang="en-GB">
                <a:latin typeface="Arial"/>
                <a:cs typeface="Arial"/>
              </a:rPr>
              <a:t>Place bottom into the car first, moving yourself back towards the driver's seat . </a:t>
            </a:r>
            <a:endParaRPr lang="en-GB">
              <a:cs typeface="Arial" pitchFamily="34" charset="0"/>
            </a:endParaRPr>
          </a:p>
          <a:p>
            <a:pPr marL="457200" indent="-457200" defTabSz="1076325">
              <a:spcAft>
                <a:spcPct val="60000"/>
              </a:spcAft>
              <a:buClr>
                <a:srgbClr val="0099FF"/>
              </a:buClr>
              <a:buFontTx/>
              <a:buChar char="•"/>
              <a:tabLst>
                <a:tab pos="88900" algn="l"/>
                <a:tab pos="179388" algn="l"/>
                <a:tab pos="268288" algn="l"/>
                <a:tab pos="358775" algn="l"/>
              </a:tabLst>
            </a:pPr>
            <a:r>
              <a:rPr lang="en-GB">
                <a:latin typeface="Arial"/>
                <a:cs typeface="Arial"/>
              </a:rPr>
              <a:t>Bring legs into the car by leaning back, keeping thighs in contact with seat </a:t>
            </a:r>
            <a:endParaRPr lang="en-GB">
              <a:cs typeface="Arial" pitchFamily="34" charset="0"/>
            </a:endParaRPr>
          </a:p>
          <a:p>
            <a:pPr marL="457200" indent="-457200" defTabSz="1076325">
              <a:spcAft>
                <a:spcPct val="60000"/>
              </a:spcAft>
              <a:buClr>
                <a:srgbClr val="0099FF"/>
              </a:buClr>
              <a:buFontTx/>
              <a:buChar char="•"/>
              <a:tabLst>
                <a:tab pos="88900" algn="l"/>
                <a:tab pos="179388" algn="l"/>
                <a:tab pos="268288" algn="l"/>
                <a:tab pos="358775" algn="l"/>
              </a:tabLst>
            </a:pPr>
            <a:r>
              <a:rPr lang="en-GB">
                <a:latin typeface="Arial"/>
                <a:cs typeface="Arial"/>
              </a:rPr>
              <a:t>A  carrier bag on the seat can make it easier to for you to turn around. A cushion is useful if the seat is low. </a:t>
            </a:r>
            <a:endParaRPr lang="en-GB">
              <a:cs typeface="Arial" pitchFamily="34" charset="0"/>
            </a:endParaRPr>
          </a:p>
          <a:p>
            <a:pPr marL="457200" indent="-457200" defTabSz="1076325">
              <a:spcAft>
                <a:spcPct val="60000"/>
              </a:spcAft>
              <a:buClr>
                <a:srgbClr val="0099FF"/>
              </a:buClr>
              <a:buFontTx/>
              <a:buChar char="•"/>
              <a:tabLst>
                <a:tab pos="88900" algn="l"/>
                <a:tab pos="179388" algn="l"/>
                <a:tab pos="268288" algn="l"/>
                <a:tab pos="358775" algn="l"/>
              </a:tabLst>
            </a:pPr>
            <a:r>
              <a:rPr lang="en-GB">
                <a:cs typeface="Arial" pitchFamily="34" charset="0"/>
              </a:rPr>
              <a:t>To get out of the car, reverse the process</a:t>
            </a:r>
          </a:p>
        </p:txBody>
      </p: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0" y="6019800"/>
            <a:ext cx="1771650" cy="836613"/>
            <a:chOff x="7072330" y="5929330"/>
            <a:chExt cx="1771613" cy="837032"/>
          </a:xfrm>
        </p:grpSpPr>
        <p:pic>
          <p:nvPicPr>
            <p:cNvPr id="49157" name="Picture 2" descr="image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078" t="23872" r="19737" b="39488"/>
            <a:stretch>
              <a:fillRect/>
            </a:stretch>
          </p:blipFill>
          <p:spPr bwMode="auto">
            <a:xfrm>
              <a:off x="7072330" y="5929330"/>
              <a:ext cx="1771613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500946" y="6429643"/>
              <a:ext cx="622287" cy="336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KNEE</a:t>
              </a:r>
            </a:p>
          </p:txBody>
        </p:sp>
      </p:grpSp>
      <p:pic>
        <p:nvPicPr>
          <p:cNvPr id="3" name="Dornal Dr 6">
            <a:hlinkClick r:id="" action="ppaction://media"/>
            <a:extLst>
              <a:ext uri="{FF2B5EF4-FFF2-40B4-BE49-F238E27FC236}">
                <a16:creationId xmlns="" xmlns:a16="http://schemas.microsoft.com/office/drawing/2014/main" id="{34BCCEA4-70FD-6047-A14F-55C5F05FAE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6913" y="5853083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car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8628" b="12156"/>
          <a:stretch>
            <a:fillRect/>
          </a:stretch>
        </p:blipFill>
        <p:spPr bwMode="auto">
          <a:xfrm>
            <a:off x="323850" y="2133600"/>
            <a:ext cx="21844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4" name="Picture 4" descr="car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3719" r="6446" b="13664"/>
          <a:stretch>
            <a:fillRect/>
          </a:stretch>
        </p:blipFill>
        <p:spPr bwMode="auto">
          <a:xfrm>
            <a:off x="3419475" y="2205038"/>
            <a:ext cx="2143125" cy="308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5" name="Picture 5" descr="car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833" r="12654" b="13664"/>
          <a:stretch>
            <a:fillRect/>
          </a:stretch>
        </p:blipFill>
        <p:spPr bwMode="auto">
          <a:xfrm>
            <a:off x="6443663" y="2276475"/>
            <a:ext cx="2000250" cy="308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7572375" y="5429250"/>
            <a:ext cx="1233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Calibri" pitchFamily="34" charset="0"/>
              </a:rPr>
              <a:t>Images © Biomet UK Ltd.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23850" y="188913"/>
            <a:ext cx="6338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Getting in/out of a car (passenger)</a:t>
            </a:r>
          </a:p>
        </p:txBody>
      </p:sp>
      <p:grpSp>
        <p:nvGrpSpPr>
          <p:cNvPr id="50183" name="Group 12"/>
          <p:cNvGrpSpPr>
            <a:grpSpLocks/>
          </p:cNvGrpSpPr>
          <p:nvPr/>
        </p:nvGrpSpPr>
        <p:grpSpPr bwMode="auto">
          <a:xfrm>
            <a:off x="0" y="6021388"/>
            <a:ext cx="1771650" cy="836612"/>
            <a:chOff x="7072330" y="5929330"/>
            <a:chExt cx="1771613" cy="837032"/>
          </a:xfrm>
        </p:grpSpPr>
        <p:pic>
          <p:nvPicPr>
            <p:cNvPr id="50184" name="Picture 2" descr="image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078" t="23872" r="19737" b="39488"/>
            <a:stretch>
              <a:fillRect/>
            </a:stretch>
          </p:blipFill>
          <p:spPr bwMode="auto">
            <a:xfrm>
              <a:off x="7072330" y="5929330"/>
              <a:ext cx="1771613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500946" y="6429643"/>
              <a:ext cx="622287" cy="336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KNEE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17374" y="2104543"/>
            <a:ext cx="8309044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179070" indent="-17907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070" indent="-179070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Tx/>
              <a:buChar char="•"/>
            </a:pPr>
            <a:r>
              <a:rPr lang="en-GB">
                <a:latin typeface="Arial"/>
                <a:cs typeface="Arial"/>
              </a:rPr>
              <a:t>You will not be able to drive for 6 weeks after surgery.</a:t>
            </a:r>
          </a:p>
          <a:p>
            <a:pPr marL="179070" indent="-179070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Tx/>
              <a:buChar char="•"/>
            </a:pPr>
            <a:r>
              <a:rPr lang="en-GB">
                <a:cs typeface="Arial" pitchFamily="34" charset="0"/>
              </a:rPr>
              <a:t>Check that you are covered by your insurance company.</a:t>
            </a:r>
          </a:p>
          <a:p>
            <a:pPr marL="179070" indent="-179070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99FF"/>
              </a:buClr>
              <a:buSzPct val="80000"/>
              <a:buFontTx/>
              <a:buChar char="•"/>
            </a:pPr>
            <a:endParaRPr lang="en-GB">
              <a:cs typeface="Arial" pitchFamily="34" charset="0"/>
            </a:endParaRPr>
          </a:p>
          <a:p>
            <a:pPr marL="179070" indent="-179070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95288" y="26035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Driving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09120"/>
            <a:ext cx="2880320" cy="200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Dornal Dr 8">
            <a:hlinkClick r:id="" action="ppaction://media"/>
            <a:extLst>
              <a:ext uri="{FF2B5EF4-FFF2-40B4-BE49-F238E27FC236}">
                <a16:creationId xmlns="" xmlns:a16="http://schemas.microsoft.com/office/drawing/2014/main" id="{2535A1BC-8BBE-0CA6-AAB5-6F86C87E3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3781" y="5781196"/>
            <a:ext cx="73025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302</Words>
  <Application>Microsoft Office PowerPoint</Application>
  <PresentationFormat>On-screen Show (4:3)</PresentationFormat>
  <Paragraphs>68</Paragraphs>
  <Slides>8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Calibri</vt:lpstr>
      <vt:lpstr>Tahoma</vt:lpstr>
      <vt:lpstr>Wingdings</vt:lpstr>
      <vt:lpstr>1_Default Design</vt:lpstr>
      <vt:lpstr>2_Default Design</vt:lpstr>
      <vt:lpstr>Occupational Therapy Assessment</vt:lpstr>
      <vt:lpstr>PowerPoint Presentation</vt:lpstr>
      <vt:lpstr>Sitting/rising </vt:lpstr>
      <vt:lpstr>Self- care after knee replacement</vt:lpstr>
      <vt:lpstr>Kitchen Tasks</vt:lpstr>
      <vt:lpstr>Getting in/out of a car (passenger) </vt:lpstr>
      <vt:lpstr>PowerPoint Presentation</vt:lpstr>
      <vt:lpstr>PowerPoint Presentation</vt:lpstr>
    </vt:vector>
  </TitlesOfParts>
  <Company>Biomet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Recovery Programme   Joint School  Total Knee Replacement</dc:title>
  <dc:creator>Mike Bradley</dc:creator>
  <cp:lastModifiedBy>Ireland, Claire</cp:lastModifiedBy>
  <cp:revision>39</cp:revision>
  <cp:lastPrinted>2010-03-25T16:00:39Z</cp:lastPrinted>
  <dcterms:created xsi:type="dcterms:W3CDTF">2009-07-10T13:57:51Z</dcterms:created>
  <dcterms:modified xsi:type="dcterms:W3CDTF">2023-11-06T09:01:01Z</dcterms:modified>
</cp:coreProperties>
</file>