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70" r:id="rId5"/>
  </p:sldMasterIdLst>
  <p:notesMasterIdLst>
    <p:notesMasterId r:id="rId13"/>
  </p:notesMasterIdLst>
  <p:handoutMasterIdLst>
    <p:handoutMasterId r:id="rId14"/>
  </p:handoutMasterIdLst>
  <p:sldIdLst>
    <p:sldId id="332" r:id="rId6"/>
    <p:sldId id="445" r:id="rId7"/>
    <p:sldId id="446" r:id="rId8"/>
    <p:sldId id="448" r:id="rId9"/>
    <p:sldId id="450" r:id="rId10"/>
    <p:sldId id="455" r:id="rId11"/>
    <p:sldId id="453" r:id="rId12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86"/>
    <a:srgbClr val="0099FF"/>
    <a:srgbClr val="7F7F7F"/>
    <a:srgbClr val="ADC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0E631-0D1A-41C6-8C75-89CE00057547}" v="444" dt="2022-12-08T15:16:58.484"/>
    <p1510:client id="{B44CE4A7-44B6-486D-9EDF-F7508549865B}" v="53" dt="2021-07-16T15:16:38.053"/>
    <p1510:client id="{D0696134-6713-4C67-8451-7ACE0BCC487E}" v="12" dt="2021-10-06T19:50:40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5" autoAdjust="0"/>
    <p:restoredTop sz="94658" autoAdjust="0"/>
  </p:normalViewPr>
  <p:slideViewPr>
    <p:cSldViewPr>
      <p:cViewPr varScale="1">
        <p:scale>
          <a:sx n="110" d="100"/>
          <a:sy n="110" d="100"/>
        </p:scale>
        <p:origin x="14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884150B-D87D-4E90-A1C4-77CB08C5A3EF}" type="datetimeFigureOut">
              <a:rPr lang="en-GB"/>
              <a:pPr>
                <a:defRPr/>
              </a:pPr>
              <a:t>30/11/2023</a:t>
            </a:fld>
            <a:endParaRPr lang="en-GB"/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CD90641-286D-4713-96DB-29E827BE14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559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12087E-BC9D-4890-814E-38608816F3A3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5710"/>
            <a:ext cx="5438775" cy="44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242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4159CD-DAB0-4190-BF8F-D02A52A931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221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50745" y="9428163"/>
            <a:ext cx="2945341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3" rIns="91422" bIns="45713" anchor="b"/>
          <a:lstStyle/>
          <a:p>
            <a:pPr algn="r"/>
            <a:fld id="{C37F6C1F-669C-4522-9176-267CBCE7BA2A}" type="slidenum">
              <a:rPr lang="en-GB" sz="1200">
                <a:latin typeface="Calibri" pitchFamily="34" charset="0"/>
              </a:rPr>
              <a:pPr algn="r"/>
              <a:t>2</a:t>
            </a:fld>
            <a:endParaRPr lang="en-GB" sz="1200" dirty="0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91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D9EEA5-01E0-4761-B306-36DB936B91F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1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254x190 LCD powerpoint temp_swirl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mage3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78" t="23872" r="19737" b="25749"/>
          <a:stretch>
            <a:fillRect/>
          </a:stretch>
        </p:blipFill>
        <p:spPr bwMode="auto">
          <a:xfrm>
            <a:off x="7019925" y="7605713"/>
            <a:ext cx="17716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EE5AB-EE75-47B4-B139-610BD79EB737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A801F-E381-4360-B22C-414B6D70D1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4EED-4B80-4E75-8BF4-FAE6B53FF629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30212-9AA0-4F39-895A-BF1B206390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7407B-89B3-44B9-93A0-CB8DE0E5E776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57D04-3D3E-4B82-B330-99012BAE7B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254x190 LCD powerpoint temp_swirl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mage3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78" t="23872" r="19737" b="25749"/>
          <a:stretch>
            <a:fillRect/>
          </a:stretch>
        </p:blipFill>
        <p:spPr bwMode="auto">
          <a:xfrm>
            <a:off x="7072313" y="5929313"/>
            <a:ext cx="17716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F704D-1C4F-414C-8CF6-548F0D79C21C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ADAAF-2F34-4034-9572-C17AEABBA2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3BE97-B91D-4AAE-9B24-5850A1610233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11A79-3CDA-422A-AC83-1CE718EC0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9F4A8-D3FF-4250-8F77-D8B5918203F1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A5815-EF2D-4250-B1FA-7DE506E7B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2629D-89A5-49A5-8678-F4B1DF066E3B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B7CCA-183D-4F84-9AE6-17DE427B09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35FA3-8AF7-4484-B296-807A8FD004EA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5B2DF-CD3A-49CA-B6AD-4F3D9B450A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46A66-D43A-4CD0-AE2F-C82D39E0B0B3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9E678-168E-4E25-86A3-F5F81E3722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7BE80-F984-4946-BA2E-B4DDC65501D1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189CA-C628-4106-B596-942B6D4749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81820-7FAD-4799-B0BF-7DAD84076D21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C02C1-F4C1-4858-8C0F-9AA661B710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BD53A-CD14-4F9F-A120-18796D8B5E88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3C04D-3294-47C6-9AB8-FB823E98CB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E1ED0-1786-4009-BCE4-1D971F29DE70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496E2-801E-49AE-836F-9584E53380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DC200-D31E-44CF-945C-6C97FFA38BBB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A4AF5-D62C-43A2-908F-41A218B639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0DA91-45C4-4084-A762-C551E6383B9B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1FC1-2813-4BC0-9DC5-8FE6980C8D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F52B-DE45-47E8-9C5B-5ED6B97631F2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CCAF4-177A-428E-8863-9E4CF70715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B3F5D-25A7-46BA-9FBC-335FD2B596E6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5C9E2-0845-49A5-9FFF-402570025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CF992-8358-4EFB-B62F-41D49465B652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8F30A-D8FE-4C47-BDAE-A9D8CF9FD2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1C1D5-7330-4195-B86E-E06A3B4D627D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6FFA8-7714-41EB-9270-C2BC5F068D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1409E-E243-4418-907D-9B0D784ADFEF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32253-F6EE-4479-8E77-AB90856A25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3BD6D-680B-464D-BDD0-B638C2589365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7950-F804-4AC6-B371-E3FFF5D0C9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D7969-FCD6-4F02-84C1-990932EAED3C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CB2FB-939C-4746-8848-02639BE984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756FB9E0-08E0-4C50-B986-5D5A8D375C90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927ABC51-E777-4545-94C7-ECC9649F3D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55" name="Picture 7" descr="254x190 LCD powerpoint temp_swirl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9EB977B-F004-4187-A420-1394A0DA0FFC}" type="datetimeFigureOut">
              <a:rPr lang="en-US"/>
              <a:pPr>
                <a:defRPr/>
              </a:pPr>
              <a:t>11/30/2023</a:t>
            </a:fld>
            <a:endParaRPr lang="en-GB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C3019606-FE9D-4539-9CE1-551CCE3915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9" name="Picture 7" descr="254x190 LCD powerpoint temp_swirl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2" descr="image3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78" t="23872" r="19737" b="25749"/>
          <a:stretch>
            <a:fillRect/>
          </a:stretch>
        </p:blipFill>
        <p:spPr bwMode="auto">
          <a:xfrm>
            <a:off x="6804025" y="7677150"/>
            <a:ext cx="177165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95288" y="-171450"/>
            <a:ext cx="7772400" cy="147002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3600" dirty="0">
                <a:solidFill>
                  <a:schemeClr val="tx1"/>
                </a:solidFill>
              </a:rPr>
              <a:t>Your Hospital Stay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2276475"/>
            <a:ext cx="44291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4" name="Group 12"/>
          <p:cNvGrpSpPr>
            <a:grpSpLocks/>
          </p:cNvGrpSpPr>
          <p:nvPr/>
        </p:nvGrpSpPr>
        <p:grpSpPr bwMode="auto">
          <a:xfrm>
            <a:off x="0" y="6019800"/>
            <a:ext cx="1771650" cy="836613"/>
            <a:chOff x="7072330" y="5929330"/>
            <a:chExt cx="1771613" cy="837032"/>
          </a:xfrm>
        </p:grpSpPr>
        <p:pic>
          <p:nvPicPr>
            <p:cNvPr id="30725" name="Picture 2" descr="image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078" t="23872" r="19737" b="39488"/>
            <a:stretch>
              <a:fillRect/>
            </a:stretch>
          </p:blipFill>
          <p:spPr bwMode="auto">
            <a:xfrm>
              <a:off x="7072330" y="5929330"/>
              <a:ext cx="1771613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500946" y="6429643"/>
              <a:ext cx="622287" cy="3367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KNEE</a:t>
              </a:r>
            </a:p>
          </p:txBody>
        </p:sp>
      </p:grp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16632"/>
            <a:ext cx="8712968" cy="1301006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Planning for your admission before you </a:t>
            </a:r>
            <a:b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come in.</a:t>
            </a:r>
            <a:r>
              <a:rPr lang="en-GB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GB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endParaRPr lang="en-GB" sz="36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916113"/>
            <a:ext cx="8229600" cy="3673475"/>
          </a:xfrm>
        </p:spPr>
        <p:txBody>
          <a:bodyPr/>
          <a:lstStyle/>
          <a:p>
            <a:pPr algn="just" eaLnBrk="1" hangingPunct="1"/>
            <a:r>
              <a:rPr lang="en-GB" sz="2000" dirty="0">
                <a:cs typeface="Arial" pitchFamily="34" charset="0"/>
              </a:rPr>
              <a:t>Bring all regular medication in original labelled containers (they will be returned prior to discharge) and ensure you have a supply of your regular medicines at home for your discharge.</a:t>
            </a:r>
          </a:p>
          <a:p>
            <a:pPr algn="just" eaLnBrk="1" hangingPunct="1"/>
            <a:endParaRPr lang="en-GB" sz="2000" dirty="0">
              <a:cs typeface="Arial" pitchFamily="34" charset="0"/>
            </a:endParaRPr>
          </a:p>
          <a:p>
            <a:pPr eaLnBrk="1" hangingPunct="1"/>
            <a:r>
              <a:rPr lang="en-GB" sz="2000" dirty="0">
                <a:cs typeface="Arial"/>
              </a:rPr>
              <a:t>Make arrangements for transport into hospital and for your return home.</a:t>
            </a:r>
          </a:p>
          <a:p>
            <a:pPr eaLnBrk="1" hangingPunct="1"/>
            <a:endParaRPr lang="en-GB" sz="2000" dirty="0">
              <a:cs typeface="Arial" pitchFamily="34" charset="0"/>
            </a:endParaRPr>
          </a:p>
          <a:p>
            <a:pPr eaLnBrk="1" hangingPunct="1"/>
            <a:r>
              <a:rPr lang="en-GB" sz="2000" dirty="0">
                <a:cs typeface="Arial" pitchFamily="34" charset="0"/>
              </a:rPr>
              <a:t>Appropriate clothing and footwear and keep personal belongings to a minimum.</a:t>
            </a:r>
          </a:p>
          <a:p>
            <a:pPr eaLnBrk="1" hangingPunct="1"/>
            <a:endParaRPr lang="en-GB" sz="2000" dirty="0">
              <a:cs typeface="Arial" pitchFamily="34" charset="0"/>
            </a:endParaRPr>
          </a:p>
          <a:p>
            <a:pPr eaLnBrk="1" hangingPunct="1"/>
            <a:r>
              <a:rPr lang="en-GB" sz="2000" dirty="0">
                <a:cs typeface="Arial"/>
              </a:rPr>
              <a:t>You are allowed light solids up to 6 hours before your surgery </a:t>
            </a:r>
            <a:r>
              <a:rPr lang="en-GB" sz="2000" dirty="0">
                <a:ea typeface="+mn-lt"/>
                <a:cs typeface="+mn-lt"/>
              </a:rPr>
              <a:t>and you are </a:t>
            </a:r>
            <a:r>
              <a:rPr lang="en-GB" sz="2000" dirty="0" smtClean="0">
                <a:ea typeface="+mn-lt"/>
                <a:cs typeface="+mn-lt"/>
              </a:rPr>
              <a:t>clear </a:t>
            </a:r>
            <a:r>
              <a:rPr lang="en-GB" sz="2000" dirty="0">
                <a:ea typeface="+mn-lt"/>
                <a:cs typeface="+mn-lt"/>
              </a:rPr>
              <a:t>fluids right up until you go to theatre</a:t>
            </a:r>
            <a:r>
              <a:rPr lang="en-GB" sz="2000" dirty="0">
                <a:cs typeface="Arial"/>
              </a:rPr>
              <a:t>. </a:t>
            </a:r>
            <a:endParaRPr lang="en-GB" sz="2000" dirty="0">
              <a:cs typeface="Arial" pitchFamily="34" charset="0"/>
            </a:endParaRPr>
          </a:p>
          <a:p>
            <a:pPr marL="0" indent="0" eaLnBrk="1" hangingPunct="1">
              <a:buNone/>
            </a:pPr>
            <a:endParaRPr lang="en-GB" sz="2000" dirty="0">
              <a:cs typeface="Arial" pitchFamily="34" charset="0"/>
            </a:endParaRPr>
          </a:p>
          <a:p>
            <a:pPr eaLnBrk="1" hangingPunct="1">
              <a:buFontTx/>
              <a:buNone/>
            </a:pPr>
            <a:endParaRPr lang="en-GB" sz="2000" dirty="0">
              <a:cs typeface="Arial" pitchFamily="34" charset="0"/>
            </a:endParaRPr>
          </a:p>
          <a:p>
            <a:pPr eaLnBrk="1" hangingPunct="1">
              <a:buFontTx/>
              <a:buNone/>
            </a:pPr>
            <a:endParaRPr lang="en-GB" dirty="0">
              <a:cs typeface="Arial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Admission to Hospital</a:t>
            </a:r>
          </a:p>
        </p:txBody>
      </p:sp>
      <p:sp>
        <p:nvSpPr>
          <p:cNvPr id="31747" name="Content Placeholder 5"/>
          <p:cNvSpPr>
            <a:spLocks noGrp="1"/>
          </p:cNvSpPr>
          <p:nvPr>
            <p:ph idx="4294967295"/>
          </p:nvPr>
        </p:nvSpPr>
        <p:spPr>
          <a:xfrm>
            <a:off x="250825" y="1484313"/>
            <a:ext cx="8643938" cy="514191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2400"/>
              </a:spcAft>
              <a:buClr>
                <a:srgbClr val="0099FF"/>
              </a:buClr>
            </a:pPr>
            <a:endParaRPr lang="en-GB" sz="20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2400"/>
              </a:spcAft>
              <a:buClr>
                <a:srgbClr val="0099FF"/>
              </a:buClr>
            </a:pPr>
            <a:r>
              <a:rPr lang="en-GB" sz="2000" dirty="0">
                <a:cs typeface="Arial"/>
              </a:rPr>
              <a:t>You will normally be admitted to Station 16 at University of Ayr Hospital which is the elective Orthopaedic ward. </a:t>
            </a:r>
            <a:endParaRPr lang="en-GB" sz="20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2400"/>
              </a:spcAft>
              <a:buClr>
                <a:srgbClr val="0099FF"/>
              </a:buClr>
            </a:pPr>
            <a:r>
              <a:rPr lang="en-GB" sz="2000" dirty="0">
                <a:cs typeface="Arial"/>
              </a:rPr>
              <a:t>On arrival to ward you will be seen by a ward nurse who will do baseline observations and clarify all pre operative information</a:t>
            </a:r>
          </a:p>
          <a:p>
            <a:pPr eaLnBrk="1" hangingPunct="1">
              <a:spcBef>
                <a:spcPct val="0"/>
              </a:spcBef>
              <a:spcAft>
                <a:spcPts val="2400"/>
              </a:spcAft>
              <a:buClr>
                <a:srgbClr val="0099FF"/>
              </a:buClr>
            </a:pPr>
            <a:r>
              <a:rPr lang="en-GB" sz="2000" dirty="0">
                <a:cs typeface="Arial"/>
              </a:rPr>
              <a:t>You will be seen by your Anaesthetist and Surgeon prior to your operation and your consent will be checked and your leg marked.</a:t>
            </a:r>
          </a:p>
          <a:p>
            <a:pPr eaLnBrk="1" hangingPunct="1">
              <a:spcBef>
                <a:spcPct val="0"/>
              </a:spcBef>
              <a:spcAft>
                <a:spcPts val="2400"/>
              </a:spcAft>
              <a:buClr>
                <a:srgbClr val="0099FF"/>
              </a:buClr>
            </a:pPr>
            <a:r>
              <a:rPr lang="en-GB" sz="2000" dirty="0">
                <a:cs typeface="Arial"/>
              </a:rPr>
              <a:t>Further blood tests will be done</a:t>
            </a:r>
          </a:p>
          <a:p>
            <a:pPr>
              <a:spcBef>
                <a:spcPct val="0"/>
              </a:spcBef>
              <a:spcAft>
                <a:spcPts val="2400"/>
              </a:spcAft>
              <a:buClr>
                <a:srgbClr val="0099FF"/>
              </a:buClr>
            </a:pPr>
            <a:r>
              <a:rPr lang="en-GB" sz="2000" dirty="0">
                <a:cs typeface="Arial"/>
              </a:rPr>
              <a:t>You will be encouraged to drink a glass of water an hour, right up until you go to theatre – this is called sip to send</a:t>
            </a:r>
            <a:endParaRPr lang="en-GB" sz="2000" dirty="0">
              <a:cs typeface="Arial" pitchFamily="34" charset="0"/>
            </a:endParaRPr>
          </a:p>
          <a:p>
            <a:pPr lvl="1" eaLnBrk="1" hangingPunct="1">
              <a:spcBef>
                <a:spcPct val="0"/>
              </a:spcBef>
              <a:spcAft>
                <a:spcPts val="2400"/>
              </a:spcAft>
              <a:buClr>
                <a:srgbClr val="0099FF"/>
              </a:buClr>
              <a:buNone/>
            </a:pPr>
            <a:endParaRPr lang="en-GB" sz="20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endParaRPr lang="en-GB" sz="2000" dirty="0">
              <a:cs typeface="Arial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3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the Recovery Room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4294967295"/>
          </p:nvPr>
        </p:nvSpPr>
        <p:spPr>
          <a:xfrm>
            <a:off x="428625" y="1628775"/>
            <a:ext cx="8229600" cy="4040188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Clr>
                <a:srgbClr val="0099FF"/>
              </a:buClr>
            </a:pPr>
            <a:r>
              <a:rPr lang="en-GB" sz="2000" dirty="0">
                <a:cs typeface="Arial" pitchFamily="34" charset="0"/>
              </a:rPr>
              <a:t>You will spend the first hour or so after your operation in the Recovery Room where your bloods pressure, oxygen levels and pulse will be monitored.</a:t>
            </a:r>
          </a:p>
          <a:p>
            <a:pPr algn="just" eaLnBrk="1" hangingPunct="1">
              <a:lnSpc>
                <a:spcPct val="150000"/>
              </a:lnSpc>
              <a:buClr>
                <a:srgbClr val="0099FF"/>
              </a:buClr>
            </a:pPr>
            <a:r>
              <a:rPr lang="en-GB" sz="2000" dirty="0">
                <a:cs typeface="Arial" pitchFamily="34" charset="0"/>
              </a:rPr>
              <a:t>The nurse will ensure your pain is under control, offer you a drink and ensure you are comfortable and you will return to the ward when it is safe to do so.</a:t>
            </a:r>
          </a:p>
          <a:p>
            <a:pPr algn="just" eaLnBrk="1" hangingPunct="1">
              <a:lnSpc>
                <a:spcPct val="150000"/>
              </a:lnSpc>
              <a:buClr>
                <a:srgbClr val="0099FF"/>
              </a:buClr>
            </a:pPr>
            <a:r>
              <a:rPr lang="en-GB" sz="2000" dirty="0">
                <a:cs typeface="Arial" pitchFamily="34" charset="0"/>
              </a:rPr>
              <a:t>You may also have an oxygen mask</a:t>
            </a:r>
          </a:p>
          <a:p>
            <a:pPr marL="0" indent="0" algn="just" eaLnBrk="1" hangingPunct="1">
              <a:lnSpc>
                <a:spcPct val="150000"/>
              </a:lnSpc>
              <a:buClr>
                <a:srgbClr val="0099FF"/>
              </a:buClr>
              <a:buNone/>
            </a:pPr>
            <a:r>
              <a:rPr lang="en-GB" sz="2000" dirty="0">
                <a:cs typeface="Arial" pitchFamily="34" charset="0"/>
              </a:rPr>
              <a:t>     and a fluid drip.</a:t>
            </a:r>
          </a:p>
          <a:p>
            <a:pPr lvl="1" eaLnBrk="1" hangingPunct="1">
              <a:lnSpc>
                <a:spcPct val="150000"/>
              </a:lnSpc>
              <a:buClr>
                <a:srgbClr val="0099FF"/>
              </a:buClr>
            </a:pPr>
            <a:endParaRPr lang="en-GB" sz="2000" dirty="0"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0099FF"/>
              </a:buClr>
            </a:pPr>
            <a:endParaRPr lang="en-GB" sz="2400" dirty="0">
              <a:cs typeface="Arial" pitchFamily="34" charset="0"/>
            </a:endParaRPr>
          </a:p>
        </p:txBody>
      </p:sp>
      <p:pic>
        <p:nvPicPr>
          <p:cNvPr id="32772" name="Picture 7" descr="recovery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221088"/>
            <a:ext cx="3610496" cy="234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75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Back on the ward 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4294967295"/>
          </p:nvPr>
        </p:nvSpPr>
        <p:spPr>
          <a:xfrm>
            <a:off x="323850" y="1700808"/>
            <a:ext cx="8229600" cy="432058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2000" dirty="0">
                <a:cs typeface="Arial" pitchFamily="34" charset="0"/>
              </a:rPr>
              <a:t>The nurse will carry out regular checks on your blood pressure, pulse, breathing and pain levels.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2000" dirty="0">
                <a:cs typeface="Arial" pitchFamily="34" charset="0"/>
              </a:rPr>
              <a:t>You will be encouraged to eat and drink.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2000" dirty="0">
                <a:cs typeface="Arial" pitchFamily="34" charset="0"/>
              </a:rPr>
              <a:t>You will be encouraged to start moving with the assistance of the physiotherapist or nursing staff and continue with your exercises independently.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2000" dirty="0">
                <a:cs typeface="Arial" pitchFamily="34" charset="0"/>
              </a:rPr>
              <a:t>Practice self-administration of anti-coagulant injection (if appropriate).</a:t>
            </a:r>
            <a:endParaRPr lang="en-GB" dirty="0"/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endParaRPr lang="en-GB" sz="2000" dirty="0"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  <a:buFontTx/>
              <a:buNone/>
            </a:pPr>
            <a:endParaRPr lang="en-GB" sz="2000" dirty="0"/>
          </a:p>
          <a:p>
            <a:pPr eaLnBrk="1" hangingPunct="1"/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875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/>
              </a:rPr>
              <a:t>Your goals for discharge </a:t>
            </a:r>
            <a:endParaRPr lang="en-GB" sz="36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4294967295"/>
          </p:nvPr>
        </p:nvSpPr>
        <p:spPr>
          <a:xfrm>
            <a:off x="323528" y="1484784"/>
            <a:ext cx="8229600" cy="432058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  <a:buNone/>
            </a:pPr>
            <a:r>
              <a:rPr lang="en-GB" sz="1800" dirty="0" smtClean="0">
                <a:cs typeface="Arial"/>
              </a:rPr>
              <a:t>We will work towards discharging you from hospital at the earliest point, as long as this is safe to do so. This may be as early as the day of </a:t>
            </a:r>
            <a:r>
              <a:rPr lang="en-GB" sz="1800" dirty="0" smtClean="0">
                <a:cs typeface="Arial"/>
              </a:rPr>
              <a:t>your operation</a:t>
            </a:r>
            <a:r>
              <a:rPr lang="en-GB" sz="1800" dirty="0">
                <a:cs typeface="Arial"/>
              </a:rPr>
              <a:t> </a:t>
            </a:r>
            <a:r>
              <a:rPr lang="en-GB" sz="1800" smtClean="0">
                <a:cs typeface="Arial"/>
              </a:rPr>
              <a:t>and will</a:t>
            </a:r>
            <a:r>
              <a:rPr lang="en-GB" sz="1800" dirty="0">
                <a:cs typeface="Arial"/>
              </a:rPr>
              <a:t> </a:t>
            </a:r>
            <a:r>
              <a:rPr lang="en-GB" sz="1800" smtClean="0">
                <a:cs typeface="Arial"/>
              </a:rPr>
              <a:t>be </a:t>
            </a:r>
            <a:r>
              <a:rPr lang="en-GB" sz="1800" dirty="0" smtClean="0">
                <a:cs typeface="Arial"/>
              </a:rPr>
              <a:t>guided by the physiotherapist, occupational therapist, nurses and doctor.</a:t>
            </a:r>
          </a:p>
          <a:p>
            <a:pPr marL="0" indent="0"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  <a:buNone/>
            </a:pPr>
            <a:r>
              <a:rPr lang="en-GB" sz="1800" dirty="0" smtClean="0">
                <a:cs typeface="Arial"/>
              </a:rPr>
              <a:t>Depending on your abilities before surgery, your discharge goals are: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1800" dirty="0" smtClean="0">
                <a:cs typeface="Arial"/>
              </a:rPr>
              <a:t>Being able to get dressed independently 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1800" dirty="0" smtClean="0">
                <a:cs typeface="Arial"/>
              </a:rPr>
              <a:t>Being able to get in/out of bed and on/off chair toilet independently 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1800" dirty="0" smtClean="0">
                <a:cs typeface="Arial"/>
              </a:rPr>
              <a:t>Mobilising well with walking aids and complete stairs where appropriate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1800" dirty="0" smtClean="0">
                <a:cs typeface="Arial"/>
              </a:rPr>
              <a:t>Your pain is well controlled when doing exercises 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r>
              <a:rPr lang="en-GB" sz="1800" dirty="0" smtClean="0">
                <a:cs typeface="Arial"/>
              </a:rPr>
              <a:t>There are no concerns with your wound 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endParaRPr lang="en-GB" sz="1800" dirty="0" smtClean="0">
              <a:cs typeface="Arial"/>
            </a:endParaRPr>
          </a:p>
          <a:p>
            <a:pPr marL="0" indent="0"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  <a:buNone/>
            </a:pPr>
            <a:endParaRPr lang="en-GB" sz="1800" dirty="0">
              <a:cs typeface="Arial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</a:pPr>
            <a:endParaRPr lang="en-GB" sz="2000" dirty="0"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Clr>
                <a:srgbClr val="0099FF"/>
              </a:buClr>
              <a:buNone/>
            </a:pPr>
            <a:endParaRPr lang="en-GB" sz="2000" dirty="0">
              <a:cs typeface="Arial"/>
            </a:endParaRPr>
          </a:p>
          <a:p>
            <a:pPr eaLnBrk="1" hangingPunct="1"/>
            <a:endParaRPr lang="en-GB" dirty="0">
              <a:cs typeface="Arial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4313" y="0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On Discharge</a:t>
            </a:r>
            <a:r>
              <a:rPr lang="en-GB" sz="3600" dirty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4294967295"/>
          </p:nvPr>
        </p:nvSpPr>
        <p:spPr>
          <a:xfrm>
            <a:off x="395288" y="1268413"/>
            <a:ext cx="82296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0099FF"/>
              </a:buClr>
              <a:buNone/>
            </a:pPr>
            <a:endParaRPr lang="en-GB" sz="2400" dirty="0"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0099FF"/>
              </a:buClr>
            </a:pPr>
            <a:r>
              <a:rPr lang="en-GB" sz="2000" dirty="0">
                <a:cs typeface="Arial"/>
              </a:rPr>
              <a:t>Wound checked prior to discharge</a:t>
            </a:r>
          </a:p>
          <a:p>
            <a:pPr eaLnBrk="1" hangingPunct="1">
              <a:lnSpc>
                <a:spcPct val="150000"/>
              </a:lnSpc>
              <a:buClr>
                <a:srgbClr val="0099FF"/>
              </a:buClr>
            </a:pPr>
            <a:r>
              <a:rPr lang="en-GB" sz="2000" dirty="0">
                <a:cs typeface="Arial"/>
              </a:rPr>
              <a:t>A check x-ray will be done prior to your discharge</a:t>
            </a:r>
          </a:p>
          <a:p>
            <a:pPr eaLnBrk="1" hangingPunct="1">
              <a:lnSpc>
                <a:spcPct val="150000"/>
              </a:lnSpc>
              <a:buClr>
                <a:srgbClr val="0099FF"/>
              </a:buClr>
            </a:pPr>
            <a:r>
              <a:rPr lang="en-GB" sz="2000" dirty="0">
                <a:cs typeface="Arial"/>
              </a:rPr>
              <a:t>Patient advised to make Practice Nurse appointment for removal of clips (where necessary)</a:t>
            </a:r>
          </a:p>
          <a:p>
            <a:pPr eaLnBrk="1" hangingPunct="1">
              <a:lnSpc>
                <a:spcPct val="150000"/>
              </a:lnSpc>
              <a:buClr>
                <a:srgbClr val="0099FF"/>
              </a:buClr>
            </a:pPr>
            <a:r>
              <a:rPr lang="en-GB" sz="2000" dirty="0">
                <a:cs typeface="Arial"/>
              </a:rPr>
              <a:t>Medication returned and Sharps box supplied for </a:t>
            </a:r>
            <a:r>
              <a:rPr lang="en-GB" sz="2000" dirty="0" err="1">
                <a:cs typeface="Arial"/>
              </a:rPr>
              <a:t>fragmin</a:t>
            </a:r>
            <a:r>
              <a:rPr lang="en-GB" sz="2000" dirty="0">
                <a:cs typeface="Arial"/>
              </a:rPr>
              <a:t> injection (if required) </a:t>
            </a:r>
            <a:endParaRPr lang="en-GB" sz="2000" dirty="0">
              <a:cs typeface="Arial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0099FF"/>
              </a:buClr>
            </a:pPr>
            <a:r>
              <a:rPr lang="en-GB" sz="2000" dirty="0">
                <a:cs typeface="Arial"/>
              </a:rPr>
              <a:t>Out patient appointment will be given for Arthroplasty Nurses</a:t>
            </a:r>
            <a:r>
              <a:rPr lang="en-GB" sz="2000" dirty="0" smtClean="0">
                <a:cs typeface="Arial"/>
              </a:rPr>
              <a:t>.</a:t>
            </a:r>
            <a:endParaRPr lang="en-GB" sz="2000" dirty="0">
              <a:cs typeface="Arial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4C89BA1568994AB65CA145E51AC1C1" ma:contentTypeVersion="4" ma:contentTypeDescription="Create a new document." ma:contentTypeScope="" ma:versionID="1fc65e51946745511868b3a74e6dca0c">
  <xsd:schema xmlns:xsd="http://www.w3.org/2001/XMLSchema" xmlns:xs="http://www.w3.org/2001/XMLSchema" xmlns:p="http://schemas.microsoft.com/office/2006/metadata/properties" xmlns:ns2="bcacb3c7-b5b9-4598-86c9-a64dd079c47b" targetNamespace="http://schemas.microsoft.com/office/2006/metadata/properties" ma:root="true" ma:fieldsID="07854f3926cc55a3ee58ac4f771ea242" ns2:_="">
    <xsd:import namespace="bcacb3c7-b5b9-4598-86c9-a64dd079c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cb3c7-b5b9-4598-86c9-a64dd079c4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B435F0-8A81-4851-82E8-1A8D1EE026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cb3c7-b5b9-4598-86c9-a64dd079c4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2617E4-756D-4520-A654-A6FDD3F762A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cacb3c7-b5b9-4598-86c9-a64dd079c47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BCF429-59C5-4DD7-A85A-7EFF14EADC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17731</TotalTime>
  <Words>413</Words>
  <Application>Microsoft Office PowerPoint</Application>
  <PresentationFormat>On-screen Show (4:3)</PresentationFormat>
  <Paragraphs>49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1_Default Design</vt:lpstr>
      <vt:lpstr>2_Default Design</vt:lpstr>
      <vt:lpstr>Your Hospital Stay</vt:lpstr>
      <vt:lpstr>Planning for your admission before you  come in. </vt:lpstr>
      <vt:lpstr>Admission to Hospital</vt:lpstr>
      <vt:lpstr>In the Recovery Room</vt:lpstr>
      <vt:lpstr>Back on the ward </vt:lpstr>
      <vt:lpstr>Your goals for discharge </vt:lpstr>
      <vt:lpstr>On Discharge </vt:lpstr>
    </vt:vector>
  </TitlesOfParts>
  <Company>Biomet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 Recovery Programme   Joint School  Total Knee Replacement</dc:title>
  <dc:creator>Mike Bradley</dc:creator>
  <cp:lastModifiedBy>Ireland, Claire</cp:lastModifiedBy>
  <cp:revision>1143</cp:revision>
  <cp:lastPrinted>2021-05-26T10:25:40Z</cp:lastPrinted>
  <dcterms:created xsi:type="dcterms:W3CDTF">2009-07-10T13:57:51Z</dcterms:created>
  <dcterms:modified xsi:type="dcterms:W3CDTF">2023-11-30T08:37:14Z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0x010100124C89BA1568994AB65CA145E51AC1C1</vt:lpwstr>
  </property>
</Properties>
</file>