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0" r:id="rId2"/>
  </p:sldMasterIdLst>
  <p:notesMasterIdLst>
    <p:notesMasterId r:id="rId28"/>
  </p:notesMasterIdLst>
  <p:handoutMasterIdLst>
    <p:handoutMasterId r:id="rId29"/>
  </p:handoutMasterIdLst>
  <p:sldIdLst>
    <p:sldId id="438" r:id="rId3"/>
    <p:sldId id="326" r:id="rId4"/>
    <p:sldId id="327" r:id="rId5"/>
    <p:sldId id="325" r:id="rId6"/>
    <p:sldId id="439" r:id="rId7"/>
    <p:sldId id="401" r:id="rId8"/>
    <p:sldId id="618" r:id="rId9"/>
    <p:sldId id="349" r:id="rId10"/>
    <p:sldId id="621" r:id="rId11"/>
    <p:sldId id="622" r:id="rId12"/>
    <p:sldId id="623" r:id="rId13"/>
    <p:sldId id="445" r:id="rId14"/>
    <p:sldId id="624" r:id="rId15"/>
    <p:sldId id="625" r:id="rId16"/>
    <p:sldId id="351" r:id="rId17"/>
    <p:sldId id="626" r:id="rId18"/>
    <p:sldId id="627" r:id="rId19"/>
    <p:sldId id="628" r:id="rId20"/>
    <p:sldId id="440" r:id="rId21"/>
    <p:sldId id="444" r:id="rId22"/>
    <p:sldId id="441" r:id="rId23"/>
    <p:sldId id="442" r:id="rId24"/>
    <p:sldId id="443" r:id="rId25"/>
    <p:sldId id="436" r:id="rId26"/>
    <p:sldId id="629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7F7F7F"/>
    <a:srgbClr val="ADC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4" autoAdjust="0"/>
    <p:restoredTop sz="95864" autoAdjust="0"/>
  </p:normalViewPr>
  <p:slideViewPr>
    <p:cSldViewPr>
      <p:cViewPr varScale="1">
        <p:scale>
          <a:sx n="110" d="100"/>
          <a:sy n="110" d="100"/>
        </p:scale>
        <p:origin x="18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44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95CC972-73E1-4082-BE05-5A121C35A592}" type="datetimeFigureOut">
              <a:rPr lang="en-GB"/>
              <a:pPr>
                <a:defRPr/>
              </a:pPr>
              <a:t>11/07/2023</a:t>
            </a:fld>
            <a:endParaRPr lang="en-GB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7" rIns="91331" bIns="456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44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7" rIns="91331" bIns="456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FC536EF-4BCC-4864-8B48-FF1B3CFCE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0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744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B8ADF3-9B28-42A3-9C3B-B760FB33F502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1" tIns="45671" rIns="91341" bIns="4567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1" y="4716464"/>
            <a:ext cx="5438776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744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D9EEA5-01E0-4761-B306-36DB936B91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8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54x190 LCD powerpoint temp_swir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78" t="23872" r="19737" b="25749"/>
          <a:stretch>
            <a:fillRect/>
          </a:stretch>
        </p:blipFill>
        <p:spPr bwMode="auto">
          <a:xfrm>
            <a:off x="7019925" y="7605713"/>
            <a:ext cx="17716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E598-EF44-46A8-A1D5-BE3E936874D0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E8CE-4896-44F9-A1FF-A53662C27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F3AB-AE84-4174-831C-6C54561572F7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5C7FC-E6CD-4460-A07C-13E672C299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2BB1-AB85-48BB-9518-426446B3E031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E8D7-1D2F-4AF1-A75F-6F61A432B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54x190 LCD powerpoint temp_swir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78" t="23872" r="19737" b="25749"/>
          <a:stretch>
            <a:fillRect/>
          </a:stretch>
        </p:blipFill>
        <p:spPr bwMode="auto">
          <a:xfrm>
            <a:off x="7072313" y="5929313"/>
            <a:ext cx="17716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32F2-D7A6-4538-B585-8A2B86D9F3B8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C0F8-41AF-48F1-BC09-675DE1FDE8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7775-864D-4E33-9741-88B40DB1771E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7F37-EC6F-4948-B5FC-2A526F58D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8600-4EBD-4FE5-ABC1-7179B34A659B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949EF-F815-4197-B927-51434B083B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82F3-77E3-467B-BCB8-931503DE9D03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4953-A58C-4269-933B-6567B89D8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B5F82-B051-4C80-80EE-A038D114C812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A9E2E-1ED9-4FCB-B281-E2DD6583E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FA1C-32E5-44D0-A207-BA96FF316C78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0C7B8-7185-405A-AE89-8380BF15A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1AD8-0289-4549-B3CE-6CCDD2EB1A38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790CE-1F32-46B2-BBC6-2BB3BC7FF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28D4-DB0E-4F28-BC31-A46B04AC8166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688F7-EB5F-43B1-8D44-AB898636A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33CB7-2B24-4A53-984B-83A6BB6FAB6F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6ED7-9FC0-4492-81B5-7CB8F4A09C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B5DE-92AF-43F4-BD90-7438BF3ADC47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6548-CC36-4E31-96D9-5F9B682FF1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AD33-C782-4D44-B62D-683955A325F3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BFB7-B66A-48B4-97CB-775D9E98F5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2FEFC-D56F-4311-9ED4-89A96F13884A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CF597-17D3-45AE-B5EF-94C05B1536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34D4-D52A-4323-BED9-AD0E19DF5A63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AEDB1-A43B-4B9B-AD59-D8C3B2C13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23C9E-0BCB-4FF9-BBAA-D359D484C1F1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92E0-159C-43E4-B066-DD3D501A66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00430-F6DB-478C-BD30-A254A67780AB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4C2C-8EAD-4563-8B01-1FACD14C7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5872-DF6A-4944-B0E6-D50F7C6FC09A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CAE4-1295-496D-BF0C-779638DEFB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3A5E-FAFC-4F39-9925-1E6C1914956E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72507-8C1F-4EA1-AD14-9D785865EE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770C-E222-4773-A730-2853CC9AA3DA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1223-1EAD-4650-89BF-2B9EF9735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9120-3268-4695-92AC-F07A3A87414A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4F39A-EBE0-4744-A1E9-6C644CCEBC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BADA07D-6131-421E-8085-9C7F9D587A3B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CD8A8C-D044-4768-8399-F48FB2080C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254x190 LCD powerpoint temp_swirl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F194264-8215-4E2B-AB3B-6B7B6C33BA13}" type="datetimeFigureOut">
              <a:rPr lang="en-US"/>
              <a:pPr>
                <a:defRPr/>
              </a:pPr>
              <a:t>7/11/23</a:t>
            </a:fld>
            <a:endParaRPr lang="en-GB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BA6334-35C9-4257-BF9E-C1BFBC3378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7" descr="254x190 LCD powerpoint temp_swirl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image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78" t="23872" r="19737" b="25749"/>
          <a:stretch>
            <a:fillRect/>
          </a:stretch>
        </p:blipFill>
        <p:spPr bwMode="auto">
          <a:xfrm>
            <a:off x="6804025" y="7677150"/>
            <a:ext cx="1771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625" y="332656"/>
            <a:ext cx="8229600" cy="6264994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3200" kern="0" dirty="0">
                <a:latin typeface="+mn-lt"/>
              </a:rPr>
              <a:t>Total Hip Replacement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-1400384"/>
            <a:ext cx="7272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>
              <a:solidFill>
                <a:schemeClr val="accent2"/>
              </a:solidFill>
              <a:latin typeface="+mj-lt"/>
            </a:endParaRPr>
          </a:p>
          <a:p>
            <a:endParaRPr lang="en-GB" sz="4400" dirty="0">
              <a:solidFill>
                <a:schemeClr val="accent2"/>
              </a:solidFill>
              <a:latin typeface="+mj-lt"/>
            </a:endParaRPr>
          </a:p>
          <a:p>
            <a:endParaRPr lang="en-GB" sz="4400" dirty="0">
              <a:solidFill>
                <a:schemeClr val="accent2"/>
              </a:solidFill>
              <a:latin typeface="+mj-lt"/>
            </a:endParaRPr>
          </a:p>
          <a:p>
            <a:endParaRPr lang="en-GB" sz="4400" dirty="0">
              <a:latin typeface="+mj-lt"/>
            </a:endParaRPr>
          </a:p>
        </p:txBody>
      </p:sp>
      <p:pic>
        <p:nvPicPr>
          <p:cNvPr id="5" name="Audio Recording 6 Jun 2023 at 11:00:48" descr="Audio Recording 6 Jun 2023 at 11:00:48">
            <a:hlinkClick r:id="" action="ppaction://media"/>
            <a:extLst>
              <a:ext uri="{FF2B5EF4-FFF2-40B4-BE49-F238E27FC236}">
                <a16:creationId xmlns:a16="http://schemas.microsoft.com/office/drawing/2014/main" id="{3120F7EB-2403-654E-9F66-53012A3BD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Complications 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Infection – 1% (1 in 100)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Leg length discrepancy (different leg lengths)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Dislocation – 1% (1 in 100)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" name="Audio Recording 9 Jun 2023 at 17:13:35" descr="Audio Recording 9 Jun 2023 at 17:13:35">
            <a:hlinkClick r:id="" action="ppaction://media"/>
            <a:extLst>
              <a:ext uri="{FF2B5EF4-FFF2-40B4-BE49-F238E27FC236}">
                <a16:creationId xmlns:a16="http://schemas.microsoft.com/office/drawing/2014/main" id="{397D7E34-AA1B-7A42-B6EC-D2EC2FB6E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4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Complications 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Infection – 1% (1 in 100)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Leg length discrepancy (different leg lengths)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Dislocation – 1% (1 in 100)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Nerve injury – 0.2% (1 in 500)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" name="Audio Recording 9 Jun 2023 at 17:14:19" descr="Audio Recording 9 Jun 2023 at 17:14:19">
            <a:hlinkClick r:id="" action="ppaction://media"/>
            <a:extLst>
              <a:ext uri="{FF2B5EF4-FFF2-40B4-BE49-F238E27FC236}">
                <a16:creationId xmlns:a16="http://schemas.microsoft.com/office/drawing/2014/main" id="{81D200B7-8B9C-0A4B-9531-401796FF67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317A-8224-F341-AD05-5DEE24D0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497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Deep vein thrombosis (DVT or blood clot) – 1% (1 in 100)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endParaRPr lang="en-US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705297-91CE-A343-A158-9F8B01758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Complications 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Audio Recording 9 Jun 2023 at 17:16:40" descr="Audio Recording 9 Jun 2023 at 17:16:40">
            <a:hlinkClick r:id="" action="ppaction://media"/>
            <a:extLst>
              <a:ext uri="{FF2B5EF4-FFF2-40B4-BE49-F238E27FC236}">
                <a16:creationId xmlns:a16="http://schemas.microsoft.com/office/drawing/2014/main" id="{C75F5996-CC9C-6A42-BAD8-2F8F60BA05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317A-8224-F341-AD05-5DEE24D0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497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Deep vein thrombosis (DVT or blood clot) – 1% (1 in 100)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Pulmonary embolism – 0.2% (1 in 500)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endParaRPr lang="en-US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705297-91CE-A343-A158-9F8B01758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Complications 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Audio Recording 9 Jun 2023 at 17:17:20" descr="Audio Recording 9 Jun 2023 at 17:17:20">
            <a:hlinkClick r:id="" action="ppaction://media"/>
            <a:extLst>
              <a:ext uri="{FF2B5EF4-FFF2-40B4-BE49-F238E27FC236}">
                <a16:creationId xmlns:a16="http://schemas.microsoft.com/office/drawing/2014/main" id="{51D51098-4F85-D84A-9C53-B0F5C7314E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317A-8224-F341-AD05-5DEE24D0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497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Deep vein thrombosis (DVT or blood clot) – 1% (1 in 100)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Pulmonary embolism – 0.2% (1 in 500)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Leg swelling – everyone</a:t>
            </a:r>
          </a:p>
          <a:p>
            <a:endParaRPr lang="en-US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705297-91CE-A343-A158-9F8B01758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Complications 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Audio Recording 9 Jun 2023 at 17:17:52" descr="Audio Recording 9 Jun 2023 at 17:17:52">
            <a:hlinkClick r:id="" action="ppaction://media"/>
            <a:extLst>
              <a:ext uri="{FF2B5EF4-FFF2-40B4-BE49-F238E27FC236}">
                <a16:creationId xmlns:a16="http://schemas.microsoft.com/office/drawing/2014/main" id="{C63DF95B-568D-1E4B-946B-BD7A8DEC5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2800" dirty="0">
                <a:solidFill>
                  <a:schemeClr val="accent2"/>
                </a:solidFill>
              </a:rPr>
              <a:t>   </a:t>
            </a: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Complications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8064896" cy="3992562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2400" dirty="0"/>
          </a:p>
          <a:p>
            <a:pPr eaLnBrk="1" hangingPunct="1"/>
            <a:r>
              <a:rPr lang="en-GB" sz="2400" dirty="0"/>
              <a:t>Chronic pain – problematic pain affects approx. 2% (1 in 50) of patients.</a:t>
            </a:r>
          </a:p>
          <a:p>
            <a:pPr eaLnBrk="1" hangingPunct="1"/>
            <a:endParaRPr lang="en-GB" sz="2400" dirty="0"/>
          </a:p>
          <a:p>
            <a:pPr marL="0" indent="0" eaLnBrk="1" hangingPunct="1">
              <a:buNone/>
            </a:pPr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</p:txBody>
      </p:sp>
      <p:pic>
        <p:nvPicPr>
          <p:cNvPr id="2" name="Audio Recording 9 Jun 2023 at 17:21:26" descr="Audio Recording 9 Jun 2023 at 17:21:26">
            <a:hlinkClick r:id="" action="ppaction://media"/>
            <a:extLst>
              <a:ext uri="{FF2B5EF4-FFF2-40B4-BE49-F238E27FC236}">
                <a16:creationId xmlns:a16="http://schemas.microsoft.com/office/drawing/2014/main" id="{C9494971-9576-3149-BE9B-27CC7FE74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2800" dirty="0">
                <a:solidFill>
                  <a:schemeClr val="accent2"/>
                </a:solidFill>
              </a:rPr>
              <a:t>   </a:t>
            </a: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Complications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8064896" cy="3992562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2400" dirty="0"/>
          </a:p>
          <a:p>
            <a:pPr eaLnBrk="1" hangingPunct="1"/>
            <a:r>
              <a:rPr lang="en-GB" sz="2400" dirty="0"/>
              <a:t>Chronic pain – problematic pain affects approx. 2% (1 in 50) of patients.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Fracture - 2% per 10 years.  More likely in elderly patients.</a:t>
            </a:r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</p:txBody>
      </p:sp>
      <p:pic>
        <p:nvPicPr>
          <p:cNvPr id="2" name="Audio Recording 9 Jun 2023 at 17:22:05" descr="Audio Recording 9 Jun 2023 at 17:22:05">
            <a:hlinkClick r:id="" action="ppaction://media"/>
            <a:extLst>
              <a:ext uri="{FF2B5EF4-FFF2-40B4-BE49-F238E27FC236}">
                <a16:creationId xmlns:a16="http://schemas.microsoft.com/office/drawing/2014/main" id="{56B689AC-6277-9243-A74A-4EA254A91B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2800" dirty="0">
                <a:solidFill>
                  <a:schemeClr val="accent2"/>
                </a:solidFill>
              </a:rPr>
              <a:t>   </a:t>
            </a: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Complications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8064896" cy="3992562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2400" dirty="0"/>
          </a:p>
          <a:p>
            <a:pPr eaLnBrk="1" hangingPunct="1"/>
            <a:r>
              <a:rPr lang="en-GB" sz="2400" dirty="0"/>
              <a:t>Chronic pain – problematic pain affects approx. 2% (1 in 50) of patients.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Fracture - 2% per 10 years.  More likely in elderly patients.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Loosening/wear – age dependant.</a:t>
            </a:r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</p:txBody>
      </p:sp>
      <p:pic>
        <p:nvPicPr>
          <p:cNvPr id="2" name="Audio Recording 9 Jun 2023 at 17:23:23" descr="Audio Recording 9 Jun 2023 at 17:23:23">
            <a:hlinkClick r:id="" action="ppaction://media"/>
            <a:extLst>
              <a:ext uri="{FF2B5EF4-FFF2-40B4-BE49-F238E27FC236}">
                <a16:creationId xmlns:a16="http://schemas.microsoft.com/office/drawing/2014/main" id="{EAE6E8E5-F9A2-9742-8A7A-EA907DB2A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2800" dirty="0">
                <a:solidFill>
                  <a:schemeClr val="accent2"/>
                </a:solidFill>
              </a:rPr>
              <a:t>   </a:t>
            </a: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Complications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8064896" cy="3992562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2400" dirty="0"/>
          </a:p>
          <a:p>
            <a:pPr eaLnBrk="1" hangingPunct="1"/>
            <a:r>
              <a:rPr lang="en-GB" sz="2400" dirty="0"/>
              <a:t>Chronic pain – problematic pain affects approx. 2% (1 in 50) of patients.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Fracture - 2% per 10 years.  More likely in elderly patients.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Loosening/wear – age dependant.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Death – very very rare immediately following surgery.</a:t>
            </a:r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0653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5E78E-FCF1-1A42-BD24-02A75CCF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US" dirty="0"/>
              <a:t>What are the risks of </a:t>
            </a:r>
            <a:r>
              <a:rPr lang="en-US" u="sng" dirty="0"/>
              <a:t>my</a:t>
            </a:r>
            <a:r>
              <a:rPr lang="en-US" dirty="0"/>
              <a:t> operation?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jointcalc.shef.ac.uk</a:t>
            </a:r>
            <a:endParaRPr lang="en-US" dirty="0"/>
          </a:p>
        </p:txBody>
      </p:sp>
      <p:pic>
        <p:nvPicPr>
          <p:cNvPr id="7" name="Picture 6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CDD62DF2-8F49-CE4E-A780-E5AB0F856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6629400" cy="1866900"/>
          </a:xfrm>
          <a:prstGeom prst="rect">
            <a:avLst/>
          </a:prstGeom>
        </p:spPr>
      </p:pic>
      <p:pic>
        <p:nvPicPr>
          <p:cNvPr id="2" name="Audio Recording 11 Jul 2023 at 11:23:50">
            <a:hlinkClick r:id="" action="ppaction://media"/>
            <a:extLst>
              <a:ext uri="{FF2B5EF4-FFF2-40B4-BE49-F238E27FC236}">
                <a16:creationId xmlns:a16="http://schemas.microsoft.com/office/drawing/2014/main" id="{BEA3F8B7-3A78-EA97-4BDB-66BF94FB6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A00571F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852738"/>
            <a:ext cx="2744787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0825" y="-171450"/>
            <a:ext cx="8407400" cy="135731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 Healthy Hip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4294967295"/>
          </p:nvPr>
        </p:nvSpPr>
        <p:spPr>
          <a:xfrm>
            <a:off x="539750" y="1916113"/>
            <a:ext cx="8229600" cy="2797175"/>
          </a:xfrm>
        </p:spPr>
        <p:txBody>
          <a:bodyPr/>
          <a:lstStyle/>
          <a:p>
            <a:pPr eaLnBrk="1" hangingPunct="1"/>
            <a:r>
              <a:rPr lang="en-GB" sz="2000" dirty="0">
                <a:cs typeface="Arial" pitchFamily="34" charset="0"/>
              </a:rPr>
              <a:t>The healthy hip joint has two smooth surfaces (cartilage) that slide smoothly over each other.</a:t>
            </a:r>
          </a:p>
        </p:txBody>
      </p:sp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5786438" y="3857625"/>
            <a:ext cx="2582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Calibri" pitchFamily="34" charset="0"/>
              </a:rPr>
              <a:t>Smooth, healthy cartilage</a:t>
            </a:r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 flipH="1">
            <a:off x="3779838" y="4149725"/>
            <a:ext cx="20875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3" name="Audio Recording 6 Jun 2023 at 11:02:11" descr="Audio Recording 6 Jun 2023 at 11:02:11">
            <a:hlinkClick r:id="" action="ppaction://media"/>
            <a:extLst>
              <a:ext uri="{FF2B5EF4-FFF2-40B4-BE49-F238E27FC236}">
                <a16:creationId xmlns:a16="http://schemas.microsoft.com/office/drawing/2014/main" id="{3B7FD0D8-23D4-274B-A99E-71B0572C1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57F2-45DF-8443-B019-6FFB88B9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332656"/>
            <a:ext cx="8229600" cy="114300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jointcalc.shef.ac.uk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16602B8-BA4E-814A-96FC-92DF52EC4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186"/>
            <a:ext cx="9119800" cy="4905294"/>
          </a:xfrm>
        </p:spPr>
      </p:pic>
      <p:pic>
        <p:nvPicPr>
          <p:cNvPr id="3" name="Audio Recording 11 Jul 2023 at 11:24:20">
            <a:hlinkClick r:id="" action="ppaction://media"/>
            <a:extLst>
              <a:ext uri="{FF2B5EF4-FFF2-40B4-BE49-F238E27FC236}">
                <a16:creationId xmlns:a16="http://schemas.microsoft.com/office/drawing/2014/main" id="{45B86998-B7C1-B393-CB7E-CCB57B90D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0224-9913-914C-89EC-BEA805AE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0"/>
            <a:ext cx="8229600" cy="1143000"/>
          </a:xfrm>
        </p:spPr>
        <p:txBody>
          <a:bodyPr/>
          <a:lstStyle/>
          <a:p>
            <a:r>
              <a:rPr lang="en-US" dirty="0"/>
              <a:t>Will my symptoms improve?</a:t>
            </a:r>
          </a:p>
        </p:txBody>
      </p:sp>
      <p:pic>
        <p:nvPicPr>
          <p:cNvPr id="5" name="Content Placeholder 4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126341DA-507E-EB4A-A348-611B6A858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8229600" cy="3833400"/>
          </a:xfrm>
        </p:spPr>
      </p:pic>
      <p:pic>
        <p:nvPicPr>
          <p:cNvPr id="3" name="Audio Recording 11 Jul 2023 at 11:24:50">
            <a:hlinkClick r:id="" action="ppaction://media"/>
            <a:extLst>
              <a:ext uri="{FF2B5EF4-FFF2-40B4-BE49-F238E27FC236}">
                <a16:creationId xmlns:a16="http://schemas.microsoft.com/office/drawing/2014/main" id="{5A980A19-19E2-0E4D-DF8B-685744D5E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0366-6EFF-6640-983E-58712AED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0"/>
            <a:ext cx="8229600" cy="1143000"/>
          </a:xfrm>
        </p:spPr>
        <p:txBody>
          <a:bodyPr/>
          <a:lstStyle/>
          <a:p>
            <a:r>
              <a:rPr lang="en-US" dirty="0"/>
              <a:t>Risk of further Surgery</a:t>
            </a:r>
          </a:p>
        </p:txBody>
      </p:sp>
      <p:pic>
        <p:nvPicPr>
          <p:cNvPr id="5" name="Content Placeholder 4" descr="A picture containing text, screenshot, font, parallel&#10;&#10;Description automatically generated">
            <a:extLst>
              <a:ext uri="{FF2B5EF4-FFF2-40B4-BE49-F238E27FC236}">
                <a16:creationId xmlns:a16="http://schemas.microsoft.com/office/drawing/2014/main" id="{02682F2A-26B9-2944-97BC-6E865D688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6868"/>
            <a:ext cx="8229600" cy="4152627"/>
          </a:xfrm>
        </p:spPr>
      </p:pic>
      <p:pic>
        <p:nvPicPr>
          <p:cNvPr id="3" name="Audio Recording 11 Jul 2023 at 11:25:47">
            <a:hlinkClick r:id="" action="ppaction://media"/>
            <a:extLst>
              <a:ext uri="{FF2B5EF4-FFF2-40B4-BE49-F238E27FC236}">
                <a16:creationId xmlns:a16="http://schemas.microsoft.com/office/drawing/2014/main" id="{96B7C607-FF59-76A5-F626-4C04A49025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5F67-0244-374E-87C6-87D25CE8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80677"/>
            <a:ext cx="8229600" cy="1143000"/>
          </a:xfrm>
        </p:spPr>
        <p:txBody>
          <a:bodyPr/>
          <a:lstStyle/>
          <a:p>
            <a:r>
              <a:rPr lang="en-US" dirty="0"/>
              <a:t>Risk of Death</a:t>
            </a:r>
          </a:p>
        </p:txBody>
      </p:sp>
      <p:pic>
        <p:nvPicPr>
          <p:cNvPr id="5" name="Content Placeholder 4" descr="A picture containing text, font, screenshot, algebra&#10;&#10;Description automatically generated">
            <a:extLst>
              <a:ext uri="{FF2B5EF4-FFF2-40B4-BE49-F238E27FC236}">
                <a16:creationId xmlns:a16="http://schemas.microsoft.com/office/drawing/2014/main" id="{CE9028B9-2589-134B-ACB7-561E4188A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6" y="3068960"/>
            <a:ext cx="8229600" cy="2314049"/>
          </a:xfrm>
        </p:spPr>
      </p:pic>
      <p:pic>
        <p:nvPicPr>
          <p:cNvPr id="3" name="Audio Recording 11 Jul 2023 at 11:26:29">
            <a:hlinkClick r:id="" action="ppaction://media"/>
            <a:extLst>
              <a:ext uri="{FF2B5EF4-FFF2-40B4-BE49-F238E27FC236}">
                <a16:creationId xmlns:a16="http://schemas.microsoft.com/office/drawing/2014/main" id="{F4D4BBBE-3865-39C6-CD81-F7AE1F0E04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7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</a:t>
            </a: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will</a:t>
            </a: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hip last last?</a:t>
            </a:r>
          </a:p>
        </p:txBody>
      </p:sp>
      <p:pic>
        <p:nvPicPr>
          <p:cNvPr id="5" name="Picture 4" descr="A picture containing text, screenshot, plot, diagram&#10;&#10;Description automatically generated">
            <a:extLst>
              <a:ext uri="{FF2B5EF4-FFF2-40B4-BE49-F238E27FC236}">
                <a16:creationId xmlns:a16="http://schemas.microsoft.com/office/drawing/2014/main" id="{778BE7D1-0F45-744A-B4F7-7C2B32759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16" y="1889448"/>
            <a:ext cx="9223231" cy="4968552"/>
          </a:xfrm>
          <a:prstGeom prst="rect">
            <a:avLst/>
          </a:prstGeom>
        </p:spPr>
      </p:pic>
      <p:pic>
        <p:nvPicPr>
          <p:cNvPr id="2" name="Audio Recording 11 Jul 2023 at 11:27:53">
            <a:hlinkClick r:id="" action="ppaction://media"/>
            <a:extLst>
              <a:ext uri="{FF2B5EF4-FFF2-40B4-BE49-F238E27FC236}">
                <a16:creationId xmlns:a16="http://schemas.microsoft.com/office/drawing/2014/main" id="{82383E57-5031-CEE5-732B-360828821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A14F-E656-DFCC-AF8B-5FD9B44F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5A68-212D-8A09-E017-7CEAC53D9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Further Questions?</a:t>
            </a:r>
          </a:p>
        </p:txBody>
      </p:sp>
      <p:pic>
        <p:nvPicPr>
          <p:cNvPr id="4" name="Audio Recording 11 Jul 2023 at 11:28:28">
            <a:hlinkClick r:id="" action="ppaction://media"/>
            <a:extLst>
              <a:ext uri="{FF2B5EF4-FFF2-40B4-BE49-F238E27FC236}">
                <a16:creationId xmlns:a16="http://schemas.microsoft.com/office/drawing/2014/main" id="{01193F7F-5B89-7526-571F-12160223F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875" y="0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Osteoarthritis of the Hip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en-GB" sz="2000" dirty="0">
                <a:cs typeface="Arial" pitchFamily="34" charset="0"/>
              </a:rPr>
              <a:t>In Osteoarthritis the smooth cartilage wears away leaving rough surfaces that do not slide smoothly over each other.</a:t>
            </a:r>
          </a:p>
        </p:txBody>
      </p:sp>
      <p:pic>
        <p:nvPicPr>
          <p:cNvPr id="9220" name="Picture 13" descr="hi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52738"/>
            <a:ext cx="403225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udio Recording 6 Jun 2023 at 11:02:38" descr="Audio Recording 6 Jun 2023 at 11:02:38">
            <a:hlinkClick r:id="" action="ppaction://media"/>
            <a:extLst>
              <a:ext uri="{FF2B5EF4-FFF2-40B4-BE49-F238E27FC236}">
                <a16:creationId xmlns:a16="http://schemas.microsoft.com/office/drawing/2014/main" id="{A671260F-EAC9-A34E-9CE5-F9ACC935BF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238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hip Replacement</a:t>
            </a:r>
          </a:p>
        </p:txBody>
      </p:sp>
      <p:sp>
        <p:nvSpPr>
          <p:cNvPr id="10243" name="Content Placeholder 12"/>
          <p:cNvSpPr>
            <a:spLocks noGrp="1"/>
          </p:cNvSpPr>
          <p:nvPr>
            <p:ph idx="4294967295"/>
          </p:nvPr>
        </p:nvSpPr>
        <p:spPr>
          <a:xfrm>
            <a:off x="500063" y="1700213"/>
            <a:ext cx="8229600" cy="4238625"/>
          </a:xfrm>
        </p:spPr>
        <p:txBody>
          <a:bodyPr/>
          <a:lstStyle/>
          <a:p>
            <a:pPr eaLnBrk="1" hangingPunct="1"/>
            <a:r>
              <a:rPr lang="en-GB" sz="2000" dirty="0">
                <a:cs typeface="Arial" pitchFamily="34" charset="0"/>
              </a:rPr>
              <a:t>A total hip replacement replaces the rough, worn surfaces with new, smooth artificial surfaces.</a:t>
            </a:r>
          </a:p>
        </p:txBody>
      </p:sp>
      <p:pic>
        <p:nvPicPr>
          <p:cNvPr id="10244" name="Picture 11" descr="hip replacemen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636838"/>
            <a:ext cx="48974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Recording 6 Jun 2023 at 11:03:36" descr="Audio Recording 6 Jun 2023 at 11:03:36">
            <a:hlinkClick r:id="" action="ppaction://media"/>
            <a:extLst>
              <a:ext uri="{FF2B5EF4-FFF2-40B4-BE49-F238E27FC236}">
                <a16:creationId xmlns:a16="http://schemas.microsoft.com/office/drawing/2014/main" id="{4443C55F-8A60-6745-966F-307F61D10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>
            <a:extLst>
              <a:ext uri="{FF2B5EF4-FFF2-40B4-BE49-F238E27FC236}">
                <a16:creationId xmlns:a16="http://schemas.microsoft.com/office/drawing/2014/main" id="{E0637BA4-B06D-4C4D-A4F6-CFE791DF9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88640"/>
            <a:ext cx="7453313" cy="595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40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Other points………</a:t>
            </a:r>
            <a:br>
              <a:rPr lang="en-GB" sz="3600" kern="0" dirty="0">
                <a:solidFill>
                  <a:schemeClr val="accent2"/>
                </a:solidFill>
              </a:rPr>
            </a:br>
            <a:endParaRPr lang="en-GB" sz="3600" kern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800" kern="0" dirty="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800" kern="0" dirty="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defRPr/>
            </a:pPr>
            <a:r>
              <a:rPr lang="en-GB" sz="2000" kern="0" dirty="0">
                <a:cs typeface="Arial" pitchFamily="34" charset="0"/>
              </a:rPr>
              <a:t>Several surgeons undertake hip replacement surgery.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defRPr/>
            </a:pPr>
            <a:r>
              <a:rPr lang="en-GB" sz="2000" kern="0" dirty="0">
                <a:cs typeface="Arial" pitchFamily="34" charset="0"/>
              </a:rPr>
              <a:t>Are several different approaches to the hip.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defRPr/>
            </a:pPr>
            <a:r>
              <a:rPr lang="en-GB" sz="2000" kern="0" dirty="0">
                <a:cs typeface="Arial" pitchFamily="34" charset="0"/>
              </a:rPr>
              <a:t>This can affect the shape and position of your scar.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defRPr/>
            </a:pPr>
            <a:r>
              <a:rPr lang="en-GB" sz="2000" kern="0" dirty="0">
                <a:cs typeface="Arial" pitchFamily="34" charset="0"/>
              </a:rPr>
              <a:t>Length of scar is determined by the size of your leg and how complex the surgery might be.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defRPr/>
            </a:pPr>
            <a:r>
              <a:rPr lang="en-GB" sz="2000" kern="0" dirty="0">
                <a:cs typeface="Arial" pitchFamily="34" charset="0"/>
              </a:rPr>
              <a:t>All have excellent results.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defRPr/>
            </a:pPr>
            <a:endParaRPr lang="en-GB" sz="2000" kern="0" dirty="0"/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buClr>
                <a:schemeClr val="folHlink"/>
              </a:buClr>
              <a:buFontTx/>
              <a:buNone/>
              <a:defRPr/>
            </a:pPr>
            <a:endParaRPr lang="en-GB" kern="0" dirty="0"/>
          </a:p>
        </p:txBody>
      </p:sp>
      <p:pic>
        <p:nvPicPr>
          <p:cNvPr id="3" name="Audio Recording 6 Jun 2023 at 11:04:53" descr="Audio Recording 6 Jun 2023 at 11:04:53">
            <a:hlinkClick r:id="" action="ppaction://media"/>
            <a:extLst>
              <a:ext uri="{FF2B5EF4-FFF2-40B4-BE49-F238E27FC236}">
                <a16:creationId xmlns:a16="http://schemas.microsoft.com/office/drawing/2014/main" id="{2875B83D-871F-994B-BA7D-782A7F838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 points 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r>
              <a:rPr lang="en-GB" sz="2000" dirty="0"/>
              <a:t>Many types of hip replacement on the market.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We DO NOT use metal on metal hip replacements.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All hip replacements used in Ayrshire and Arran have excellent long term clinical follow-up.</a:t>
            </a:r>
          </a:p>
          <a:p>
            <a:pPr marL="0" indent="0" eaLnBrk="1" hangingPunct="1">
              <a:buNone/>
            </a:pPr>
            <a:endParaRPr lang="en-GB" sz="2000" dirty="0"/>
          </a:p>
          <a:p>
            <a:pPr eaLnBrk="1" hangingPunct="1"/>
            <a:r>
              <a:rPr lang="en-GB" sz="2000" dirty="0"/>
              <a:t>Your surgeon will discuss the approach and exact type of hip replacement with you prior to your operation.</a:t>
            </a:r>
          </a:p>
          <a:p>
            <a:pPr eaLnBrk="1" hangingPunct="1">
              <a:buFontTx/>
              <a:buNone/>
            </a:pPr>
            <a:endParaRPr lang="en-GB" sz="2000" dirty="0"/>
          </a:p>
        </p:txBody>
      </p:sp>
      <p:pic>
        <p:nvPicPr>
          <p:cNvPr id="2" name="Audio Recording 6 Jun 2023 at 11:05:41" descr="Audio Recording 6 Jun 2023 at 11:05:41">
            <a:hlinkClick r:id="" action="ppaction://media"/>
            <a:extLst>
              <a:ext uri="{FF2B5EF4-FFF2-40B4-BE49-F238E27FC236}">
                <a16:creationId xmlns:a16="http://schemas.microsoft.com/office/drawing/2014/main" id="{E477B395-A503-F245-B4AE-8743283DE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white coat&#10;&#10;Description automatically generated with low confidence">
            <a:extLst>
              <a:ext uri="{FF2B5EF4-FFF2-40B4-BE49-F238E27FC236}">
                <a16:creationId xmlns:a16="http://schemas.microsoft.com/office/drawing/2014/main" id="{FE8FACDE-A6E3-6043-A64D-36EA99B0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5419725" cy="30861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EAACF-E817-D14D-A46C-B2A06089E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292" y="3762375"/>
            <a:ext cx="6848475" cy="2238375"/>
          </a:xfrm>
          <a:prstGeom prst="rect">
            <a:avLst/>
          </a:prstGeom>
        </p:spPr>
      </p:pic>
      <p:pic>
        <p:nvPicPr>
          <p:cNvPr id="2" name="Audio Recording 6 Jun 2023 at 11:09:11" descr="Audio Recording 6 Jun 2023 at 11:09:11">
            <a:hlinkClick r:id="" action="ppaction://media"/>
            <a:extLst>
              <a:ext uri="{FF2B5EF4-FFF2-40B4-BE49-F238E27FC236}">
                <a16:creationId xmlns:a16="http://schemas.microsoft.com/office/drawing/2014/main" id="{62800FFD-9077-BC47-9B4B-FC6919B67E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Complications 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Infection – 1% (1 in 100)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" name="Audio Recording 6 Jun 2023 at 11:11:27" descr="Audio Recording 6 Jun 2023 at 11:11:27">
            <a:hlinkClick r:id="" action="ppaction://media"/>
            <a:extLst>
              <a:ext uri="{FF2B5EF4-FFF2-40B4-BE49-F238E27FC236}">
                <a16:creationId xmlns:a16="http://schemas.microsoft.com/office/drawing/2014/main" id="{96CF937A-5908-D347-BEAD-7BD0D7865B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Complications 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Infection – 1% (1 in 100)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Leg length discrepancy (different leg lengths)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" name="Audio Recording 9 Jun 2023 at 17:12:37" descr="Audio Recording 9 Jun 2023 at 17:12:37">
            <a:hlinkClick r:id="" action="ppaction://media"/>
            <a:extLst>
              <a:ext uri="{FF2B5EF4-FFF2-40B4-BE49-F238E27FC236}">
                <a16:creationId xmlns:a16="http://schemas.microsoft.com/office/drawing/2014/main" id="{824E2AAD-136A-794D-851A-0ACCB03C1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20071</TotalTime>
  <Words>547</Words>
  <Application>Microsoft Macintosh PowerPoint</Application>
  <PresentationFormat>On-screen Show (4:3)</PresentationFormat>
  <Paragraphs>110</Paragraphs>
  <Slides>25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1_Default Design</vt:lpstr>
      <vt:lpstr>2_Default Design</vt:lpstr>
      <vt:lpstr>PowerPoint Presentation</vt:lpstr>
      <vt:lpstr>A Healthy Hip</vt:lpstr>
      <vt:lpstr>Osteoarthritis of the Hip</vt:lpstr>
      <vt:lpstr>PowerPoint Presentation</vt:lpstr>
      <vt:lpstr>PowerPoint Presentation</vt:lpstr>
      <vt:lpstr>Other points …</vt:lpstr>
      <vt:lpstr>PowerPoint Presentation</vt:lpstr>
      <vt:lpstr>Complications </vt:lpstr>
      <vt:lpstr>Complications </vt:lpstr>
      <vt:lpstr>Complications </vt:lpstr>
      <vt:lpstr>Complications </vt:lpstr>
      <vt:lpstr>Complications </vt:lpstr>
      <vt:lpstr>Complications </vt:lpstr>
      <vt:lpstr>Complications </vt:lpstr>
      <vt:lpstr>   Complications </vt:lpstr>
      <vt:lpstr>   Complications </vt:lpstr>
      <vt:lpstr>   Complications </vt:lpstr>
      <vt:lpstr>   Complications </vt:lpstr>
      <vt:lpstr>PowerPoint Presentation</vt:lpstr>
      <vt:lpstr>https://jointcalc.shef.ac.uk </vt:lpstr>
      <vt:lpstr>Will my symptoms improve?</vt:lpstr>
      <vt:lpstr>Risk of further Surgery</vt:lpstr>
      <vt:lpstr>Risk of Death</vt:lpstr>
      <vt:lpstr>How long will my hip last last?</vt:lpstr>
      <vt:lpstr>PowerPoint Presentation</vt:lpstr>
    </vt:vector>
  </TitlesOfParts>
  <Company>Biomet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Recovery Programme   Joint School  Total Knee Replacement</dc:title>
  <dc:creator>Mike Bradley</dc:creator>
  <cp:lastModifiedBy>Graeme Holt</cp:lastModifiedBy>
  <cp:revision>1057</cp:revision>
  <cp:lastPrinted>2020-02-07T11:10:28Z</cp:lastPrinted>
  <dcterms:created xsi:type="dcterms:W3CDTF">2009-07-10T13:57:51Z</dcterms:created>
  <dcterms:modified xsi:type="dcterms:W3CDTF">2023-07-11T10:28:34Z</dcterms:modified>
</cp:coreProperties>
</file>