
<file path=[Content_Types].xml><?xml version="1.0" encoding="utf-8"?>
<Types xmlns="http://schemas.openxmlformats.org/package/2006/content-types">
  <Default Extension="png" ContentType="image/png"/>
  <Default Extension="jpeg" ContentType="image/jpeg"/>
  <Default Extension="m4a" ContentType="audio/mp4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8" r:id="rId1"/>
    <p:sldMasterId id="2147483670" r:id="rId2"/>
  </p:sldMasterIdLst>
  <p:notesMasterIdLst>
    <p:notesMasterId r:id="rId11"/>
  </p:notesMasterIdLst>
  <p:handoutMasterIdLst>
    <p:handoutMasterId r:id="rId12"/>
  </p:handoutMasterIdLst>
  <p:sldIdLst>
    <p:sldId id="302" r:id="rId3"/>
    <p:sldId id="432" r:id="rId4"/>
    <p:sldId id="350" r:id="rId5"/>
    <p:sldId id="397" r:id="rId6"/>
    <p:sldId id="398" r:id="rId7"/>
    <p:sldId id="306" r:id="rId8"/>
    <p:sldId id="457" r:id="rId9"/>
    <p:sldId id="365" r:id="rId10"/>
  </p:sldIdLst>
  <p:sldSz cx="9144000" cy="6858000" type="screen4x3"/>
  <p:notesSz cx="6797675" cy="9926638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2000"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sz="2000"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sz="2000"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sz="2000"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9FF"/>
    <a:srgbClr val="7F7F7F"/>
    <a:srgbClr val="ADC22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3929" autoAdjust="0"/>
    <p:restoredTop sz="96071" autoAdjust="0"/>
  </p:normalViewPr>
  <p:slideViewPr>
    <p:cSldViewPr>
      <p:cViewPr varScale="1">
        <p:scale>
          <a:sx n="112" d="100"/>
          <a:sy n="112" d="100"/>
        </p:scale>
        <p:origin x="1206" y="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2000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theme" Target="theme/theme1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4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2945341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31" tIns="45667" rIns="91331" bIns="45667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9149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0744" y="0"/>
            <a:ext cx="2945341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31" tIns="45667" rIns="91331" bIns="45667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fld id="{895CC972-73E1-4082-BE05-5A121C35A592}" type="datetimeFigureOut">
              <a:rPr lang="en-GB"/>
              <a:pPr>
                <a:defRPr/>
              </a:pPr>
              <a:t>03/08/2021</a:t>
            </a:fld>
            <a:endParaRPr lang="en-GB"/>
          </a:p>
        </p:txBody>
      </p:sp>
      <p:sp>
        <p:nvSpPr>
          <p:cNvPr id="19149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" y="9428164"/>
            <a:ext cx="2945341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31" tIns="45667" rIns="91331" bIns="45667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9149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0744" y="9428164"/>
            <a:ext cx="2945341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31" tIns="45667" rIns="91331" bIns="45667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fld id="{3FC536EF-4BCC-4864-8B48-FF1B3CFCE90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7050197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 bwMode="auto">
          <a:xfrm>
            <a:off x="1" y="0"/>
            <a:ext cx="2945341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331" tIns="45667" rIns="91331" bIns="45667" numCol="1" anchor="t" anchorCtr="0" compatLnSpc="1">
            <a:prstTxWarp prst="textNoShape">
              <a:avLst/>
            </a:prstTxWarp>
          </a:bodyPr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 bwMode="auto">
          <a:xfrm>
            <a:off x="3850744" y="0"/>
            <a:ext cx="2945341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331" tIns="45667" rIns="91331" bIns="45667" numCol="1" anchor="t" anchorCtr="0" compatLnSpc="1">
            <a:prstTxWarp prst="textNoShape">
              <a:avLst/>
            </a:prstTxWarp>
          </a:bodyPr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66B8ADF3-9B28-42A3-9C3B-B760FB33F502}" type="datetimeFigureOut">
              <a:rPr lang="en-US"/>
              <a:pPr>
                <a:defRPr/>
              </a:pPr>
              <a:t>8/3/2021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1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341" tIns="45671" rIns="91341" bIns="45671" rtlCol="0" anchor="ctr"/>
          <a:lstStyle/>
          <a:p>
            <a:pPr lvl="0"/>
            <a:endParaRPr lang="en-GB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 bwMode="auto">
          <a:xfrm>
            <a:off x="679451" y="4716464"/>
            <a:ext cx="5438776" cy="4465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331" tIns="45667" rIns="91331" bIns="4566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 bwMode="auto">
          <a:xfrm>
            <a:off x="1" y="9428164"/>
            <a:ext cx="2945341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331" tIns="45667" rIns="91331" bIns="45667" numCol="1" anchor="b" anchorCtr="0" compatLnSpc="1">
            <a:prstTxWarp prst="textNoShape">
              <a:avLst/>
            </a:prstTxWarp>
          </a:bodyPr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 bwMode="auto">
          <a:xfrm>
            <a:off x="3850744" y="9428164"/>
            <a:ext cx="2945341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331" tIns="45667" rIns="91331" bIns="45667" numCol="1" anchor="b" anchorCtr="0" compatLnSpc="1">
            <a:prstTxWarp prst="textNoShape">
              <a:avLst/>
            </a:prstTxWarp>
          </a:bodyPr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18D9EEA5-01E0-4761-B306-36DB936B91FA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460891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8D9EEA5-01E0-4761-B306-36DB936B91FA}" type="slidenum">
              <a:rPr lang="en-GB" smtClean="0"/>
              <a:pPr>
                <a:defRPr/>
              </a:pPr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170094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8D9EEA5-01E0-4761-B306-36DB936B91FA}" type="slidenum">
              <a:rPr lang="en-GB" smtClean="0"/>
              <a:pPr>
                <a:defRPr/>
              </a:pPr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1581417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8D9EEA5-01E0-4761-B306-36DB936B91FA}" type="slidenum">
              <a:rPr lang="en-GB" smtClean="0"/>
              <a:pPr>
                <a:defRPr/>
              </a:pPr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863351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8D9EEA5-01E0-4761-B306-36DB936B91FA}" type="slidenum">
              <a:rPr lang="en-GB" smtClean="0"/>
              <a:pPr>
                <a:defRPr/>
              </a:pPr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0551401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8D9EEA5-01E0-4761-B306-36DB936B91FA}" type="slidenum">
              <a:rPr lang="en-GB" smtClean="0"/>
              <a:pPr>
                <a:defRPr/>
              </a:pPr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8442194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8D9EEA5-01E0-4761-B306-36DB936B91FA}" type="slidenum">
              <a:rPr lang="en-GB" smtClean="0"/>
              <a:pPr>
                <a:defRPr/>
              </a:pPr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4394350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8D9EEA5-01E0-4761-B306-36DB936B91FA}" type="slidenum">
              <a:rPr lang="en-GB" smtClean="0"/>
              <a:pPr>
                <a:defRPr/>
              </a:pPr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3926827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8D9EEA5-01E0-4761-B306-36DB936B91FA}" type="slidenum">
              <a:rPr lang="en-GB" smtClean="0"/>
              <a:pPr>
                <a:defRPr/>
              </a:pPr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86229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254x190 LCD powerpoint temp_swirl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 descr="image3"/>
          <p:cNvPicPr>
            <a:picLocks noChangeAspect="1" noChangeArrowheads="1"/>
          </p:cNvPicPr>
          <p:nvPr userDrawn="1"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9078" t="23872" r="19737" b="25749"/>
          <a:stretch>
            <a:fillRect/>
          </a:stretch>
        </p:blipFill>
        <p:spPr bwMode="auto">
          <a:xfrm>
            <a:off x="7019925" y="7605713"/>
            <a:ext cx="1771650" cy="785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233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14233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GB"/>
              <a:t>Click to edit Master subtitle style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D7E598-EF44-46A8-A1D5-BE3E936874D0}" type="datetimeFigureOut">
              <a:rPr lang="en-US"/>
              <a:pPr>
                <a:defRPr/>
              </a:pPr>
              <a:t>8/3/2021</a:t>
            </a:fld>
            <a:endParaRPr lang="en-GB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E5E8CE-4896-44F9-A1FF-A53662C274E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B5F3AB-AE84-4174-831C-6C54561572F7}" type="datetimeFigureOut">
              <a:rPr lang="en-US"/>
              <a:pPr>
                <a:defRPr/>
              </a:pPr>
              <a:t>8/3/2021</a:t>
            </a:fld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65C7FC-E6CD-4460-A07C-13E672C29921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272BB1-AB85-48BB-9518-426446B3E031}" type="datetimeFigureOut">
              <a:rPr lang="en-US"/>
              <a:pPr>
                <a:defRPr/>
              </a:pPr>
              <a:t>8/3/2021</a:t>
            </a:fld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D7E8D7-1D2F-4AF1-A75F-6F61A432B3D9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254x190 LCD powerpoint temp_swirl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 descr="image3"/>
          <p:cNvPicPr>
            <a:picLocks noChangeAspect="1" noChangeArrowheads="1"/>
          </p:cNvPicPr>
          <p:nvPr userDrawn="1"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9078" t="23872" r="19737" b="25749"/>
          <a:stretch>
            <a:fillRect/>
          </a:stretch>
        </p:blipFill>
        <p:spPr bwMode="auto">
          <a:xfrm>
            <a:off x="7072313" y="5929313"/>
            <a:ext cx="1771650" cy="785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053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15053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GB"/>
              <a:t>Click to edit Master subtitle style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7032F2-D7A6-4538-B585-8A2B86D9F3B8}" type="datetimeFigureOut">
              <a:rPr lang="en-US"/>
              <a:pPr>
                <a:defRPr/>
              </a:pPr>
              <a:t>8/3/2021</a:t>
            </a:fld>
            <a:endParaRPr lang="en-GB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A2C0F8-41AF-48F1-BC09-675DE1FDE825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987775-864D-4E33-9741-88B40DB1771E}" type="datetimeFigureOut">
              <a:rPr lang="en-US"/>
              <a:pPr>
                <a:defRPr/>
              </a:pPr>
              <a:t>8/3/2021</a:t>
            </a:fld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AC7F37-EC6F-4948-B5FC-2A526F58DB2A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4D8600-4EBD-4FE5-ABC1-7179B34A659B}" type="datetimeFigureOut">
              <a:rPr lang="en-US"/>
              <a:pPr>
                <a:defRPr/>
              </a:pPr>
              <a:t>8/3/2021</a:t>
            </a:fld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7949EF-F815-4197-B927-51434B083B13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F682F3-77E3-467B-BCB8-931503DE9D03}" type="datetimeFigureOut">
              <a:rPr lang="en-US"/>
              <a:pPr>
                <a:defRPr/>
              </a:pPr>
              <a:t>8/3/2021</a:t>
            </a:fld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634953-A58C-4269-933B-6567B89D8FA7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1B5F82-B051-4C80-80EE-A038D114C812}" type="datetimeFigureOut">
              <a:rPr lang="en-US"/>
              <a:pPr>
                <a:defRPr/>
              </a:pPr>
              <a:t>8/3/2021</a:t>
            </a:fld>
            <a:endParaRPr lang="en-GB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1A9E2E-1ED9-4FCB-B281-E2DD6583E4A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01FA1C-32E5-44D0-A207-BA96FF316C78}" type="datetimeFigureOut">
              <a:rPr lang="en-US"/>
              <a:pPr>
                <a:defRPr/>
              </a:pPr>
              <a:t>8/3/2021</a:t>
            </a:fld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A0C7B8-7185-405A-AE89-8380BF15AB85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781AD8-0289-4549-B3CE-6CCDD2EB1A38}" type="datetimeFigureOut">
              <a:rPr lang="en-US"/>
              <a:pPr>
                <a:defRPr/>
              </a:pPr>
              <a:t>8/3/2021</a:t>
            </a:fld>
            <a:endParaRPr lang="en-GB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A790CE-1F32-46B2-BBC6-2BB3BC7FF925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C728D4-DB0E-4F28-BC31-A46B04AC8166}" type="datetimeFigureOut">
              <a:rPr lang="en-US"/>
              <a:pPr>
                <a:defRPr/>
              </a:pPr>
              <a:t>8/3/2021</a:t>
            </a:fld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4688F7-EB5F-43B1-8D44-AB898636AD8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A33CB7-2B24-4A53-984B-83A6BB6FAB6F}" type="datetimeFigureOut">
              <a:rPr lang="en-US"/>
              <a:pPr>
                <a:defRPr/>
              </a:pPr>
              <a:t>8/3/2021</a:t>
            </a:fld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206ED7-9FC0-4492-81B5-7CB8F4A09C5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20B5DE-92AF-43F4-BD90-7438BF3ADC47}" type="datetimeFigureOut">
              <a:rPr lang="en-US"/>
              <a:pPr>
                <a:defRPr/>
              </a:pPr>
              <a:t>8/3/2021</a:t>
            </a:fld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2F6548-CC36-4E31-96D9-5F9B682FF13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62AD33-C782-4D44-B62D-683955A325F3}" type="datetimeFigureOut">
              <a:rPr lang="en-US"/>
              <a:pPr>
                <a:defRPr/>
              </a:pPr>
              <a:t>8/3/2021</a:t>
            </a:fld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CEBFB7-B66A-48B4-97CB-775D9E98F5A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12FEFC-D56F-4311-9ED4-89A96F13884A}" type="datetimeFigureOut">
              <a:rPr lang="en-US"/>
              <a:pPr>
                <a:defRPr/>
              </a:pPr>
              <a:t>8/3/2021</a:t>
            </a:fld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0CF597-17D3-45AE-B5EF-94C05B153667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6434D4-D52A-4323-BED9-AD0E19DF5A63}" type="datetimeFigureOut">
              <a:rPr lang="en-US"/>
              <a:pPr>
                <a:defRPr/>
              </a:pPr>
              <a:t>8/3/2021</a:t>
            </a:fld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8AEDB1-A43B-4B9B-AD59-D8C3B2C13401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E23C9E-0BCB-4FF9-BBAA-D359D484C1F1}" type="datetimeFigureOut">
              <a:rPr lang="en-US"/>
              <a:pPr>
                <a:defRPr/>
              </a:pPr>
              <a:t>8/3/2021</a:t>
            </a:fld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EF92E0-159C-43E4-B066-DD3D501A66D8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100430-F6DB-478C-BD30-A254A67780AB}" type="datetimeFigureOut">
              <a:rPr lang="en-US"/>
              <a:pPr>
                <a:defRPr/>
              </a:pPr>
              <a:t>8/3/2021</a:t>
            </a:fld>
            <a:endParaRPr lang="en-GB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594C2C-8EAD-4563-8B01-1FACD14C7EE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665872-DF6A-4944-B0E6-D50F7C6FC09A}" type="datetimeFigureOut">
              <a:rPr lang="en-US"/>
              <a:pPr>
                <a:defRPr/>
              </a:pPr>
              <a:t>8/3/2021</a:t>
            </a:fld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F7CAE4-1295-496D-BF0C-779638DEFB23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0A3A5E-FAFC-4F39-9925-1E6C1914956E}" type="datetimeFigureOut">
              <a:rPr lang="en-US"/>
              <a:pPr>
                <a:defRPr/>
              </a:pPr>
              <a:t>8/3/2021</a:t>
            </a:fld>
            <a:endParaRPr lang="en-GB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772507-8C1F-4EA1-AD14-9D785865EE2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D5770C-E222-4773-A730-2853CC9AA3DA}" type="datetimeFigureOut">
              <a:rPr lang="en-US"/>
              <a:pPr>
                <a:defRPr/>
              </a:pPr>
              <a:t>8/3/2021</a:t>
            </a:fld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641223-1EAD-4650-89BF-2B9EF9735843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D29120-3268-4695-92AC-F07A3A87414A}" type="datetimeFigureOut">
              <a:rPr lang="en-US"/>
              <a:pPr>
                <a:defRPr/>
              </a:pPr>
              <a:t>8/3/2021</a:t>
            </a:fld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64F39A-EBE0-4744-A1E9-6C644CCEBC9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</a:p>
        </p:txBody>
      </p:sp>
      <p:sp>
        <p:nvSpPr>
          <p:cNvPr id="14131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fld id="{DBADA07D-6131-421E-8085-9C7F9D587A3B}" type="datetimeFigureOut">
              <a:rPr lang="en-US"/>
              <a:pPr>
                <a:defRPr/>
              </a:pPr>
              <a:t>8/3/2021</a:t>
            </a:fld>
            <a:endParaRPr lang="en-GB"/>
          </a:p>
        </p:txBody>
      </p:sp>
      <p:sp>
        <p:nvSpPr>
          <p:cNvPr id="14131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4131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3ACD8A8C-D044-4768-8399-F48FB2080C5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pic>
        <p:nvPicPr>
          <p:cNvPr id="1031" name="Picture 7" descr="254x190 LCD powerpoint temp_swirl3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419" r:id="rId1"/>
    <p:sldLayoutId id="2147484399" r:id="rId2"/>
    <p:sldLayoutId id="2147484400" r:id="rId3"/>
    <p:sldLayoutId id="2147484401" r:id="rId4"/>
    <p:sldLayoutId id="2147484402" r:id="rId5"/>
    <p:sldLayoutId id="2147484403" r:id="rId6"/>
    <p:sldLayoutId id="2147484404" r:id="rId7"/>
    <p:sldLayoutId id="2147484405" r:id="rId8"/>
    <p:sldLayoutId id="2147484406" r:id="rId9"/>
    <p:sldLayoutId id="2147484407" r:id="rId10"/>
    <p:sldLayoutId id="2147484408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</a:p>
        </p:txBody>
      </p:sp>
      <p:sp>
        <p:nvSpPr>
          <p:cNvPr id="14950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fld id="{FF194264-8215-4E2B-AB3B-6B7B6C33BA13}" type="datetimeFigureOut">
              <a:rPr lang="en-US"/>
              <a:pPr>
                <a:defRPr/>
              </a:pPr>
              <a:t>8/3/2021</a:t>
            </a:fld>
            <a:endParaRPr lang="en-GB"/>
          </a:p>
        </p:txBody>
      </p:sp>
      <p:sp>
        <p:nvSpPr>
          <p:cNvPr id="14950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4951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1EBA6334-35C9-4257-BF9E-C1BFBC33786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pic>
        <p:nvPicPr>
          <p:cNvPr id="2055" name="Picture 7" descr="254x190 LCD powerpoint temp_swirl3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6" name="Picture 2" descr="image3"/>
          <p:cNvPicPr>
            <a:picLocks noChangeAspect="1" noChangeArrowheads="1"/>
          </p:cNvPicPr>
          <p:nvPr userDrawn="1"/>
        </p:nvPicPr>
        <p:blipFill>
          <a:blip r:embed="rId1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9078" t="23872" r="19737" b="25749"/>
          <a:stretch>
            <a:fillRect/>
          </a:stretch>
        </p:blipFill>
        <p:spPr bwMode="auto">
          <a:xfrm>
            <a:off x="6804025" y="7677150"/>
            <a:ext cx="1771650" cy="785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420" r:id="rId1"/>
    <p:sldLayoutId id="2147484409" r:id="rId2"/>
    <p:sldLayoutId id="2147484410" r:id="rId3"/>
    <p:sldLayoutId id="2147484411" r:id="rId4"/>
    <p:sldLayoutId id="2147484412" r:id="rId5"/>
    <p:sldLayoutId id="2147484413" r:id="rId6"/>
    <p:sldLayoutId id="2147484414" r:id="rId7"/>
    <p:sldLayoutId id="2147484415" r:id="rId8"/>
    <p:sldLayoutId id="2147484416" r:id="rId9"/>
    <p:sldLayoutId id="2147484417" r:id="rId10"/>
    <p:sldLayoutId id="2147484418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5" Type="http://schemas.openxmlformats.org/officeDocument/2006/relationships/image" Target="../media/image3.png"/><Relationship Id="rId4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5" Type="http://schemas.openxmlformats.org/officeDocument/2006/relationships/image" Target="../media/image3.png"/><Relationship Id="rId4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5" Type="http://schemas.openxmlformats.org/officeDocument/2006/relationships/image" Target="../media/image3.png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5" Type="http://schemas.openxmlformats.org/officeDocument/2006/relationships/image" Target="../media/image3.png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5" Type="http://schemas.openxmlformats.org/officeDocument/2006/relationships/image" Target="../media/image3.png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.xml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5" Type="http://schemas.openxmlformats.org/officeDocument/2006/relationships/image" Target="../media/image3.png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audio" Target="../media/media7.m4a"/><Relationship Id="rId1" Type="http://schemas.microsoft.com/office/2007/relationships/media" Target="../media/media7.m4a"/><Relationship Id="rId5" Type="http://schemas.openxmlformats.org/officeDocument/2006/relationships/image" Target="../media/image3.png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8.m4a"/><Relationship Id="rId1" Type="http://schemas.microsoft.com/office/2007/relationships/media" Target="../media/media8.m4a"/><Relationship Id="rId5" Type="http://schemas.openxmlformats.org/officeDocument/2006/relationships/image" Target="../media/image3.png"/><Relationship Id="rId4" Type="http://schemas.openxmlformats.org/officeDocument/2006/relationships/notesSlide" Target="../notesSlides/notesSlide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9" name="Rectangle 3"/>
          <p:cNvSpPr>
            <a:spLocks noChangeArrowheads="1"/>
          </p:cNvSpPr>
          <p:nvPr/>
        </p:nvSpPr>
        <p:spPr bwMode="auto">
          <a:xfrm>
            <a:off x="142875" y="285750"/>
            <a:ext cx="4690387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en-GB" sz="3600" dirty="0" smtClean="0"/>
              <a:t>Occupational Therapy</a:t>
            </a:r>
            <a:endParaRPr lang="en-GB" sz="3600" dirty="0"/>
          </a:p>
        </p:txBody>
      </p:sp>
      <p:sp>
        <p:nvSpPr>
          <p:cNvPr id="53251" name="Rectangle 4"/>
          <p:cNvSpPr>
            <a:spLocks noGrp="1" noChangeArrowheads="1"/>
          </p:cNvSpPr>
          <p:nvPr>
            <p:ph type="body" idx="4294967295"/>
          </p:nvPr>
        </p:nvSpPr>
        <p:spPr>
          <a:xfrm>
            <a:off x="539552" y="1916832"/>
            <a:ext cx="8130480" cy="4114800"/>
          </a:xfrm>
        </p:spPr>
        <p:txBody>
          <a:bodyPr/>
          <a:lstStyle/>
          <a:p>
            <a:pPr marL="609600" indent="-609600" eaLnBrk="1" hangingPunct="1">
              <a:lnSpc>
                <a:spcPct val="170000"/>
              </a:lnSpc>
              <a:buClr>
                <a:srgbClr val="0099FF"/>
              </a:buClr>
              <a:buNone/>
            </a:pPr>
            <a:r>
              <a:rPr lang="en-GB" sz="2000" dirty="0" smtClean="0">
                <a:cs typeface="Arial" pitchFamily="34" charset="0"/>
              </a:rPr>
              <a:t>Role of the Occupational Therapist:</a:t>
            </a:r>
          </a:p>
          <a:p>
            <a:pPr marL="609600" indent="-609600" eaLnBrk="1" hangingPunct="1">
              <a:lnSpc>
                <a:spcPct val="170000"/>
              </a:lnSpc>
              <a:buClr>
                <a:srgbClr val="0099FF"/>
              </a:buClr>
            </a:pPr>
            <a:r>
              <a:rPr lang="en-GB" sz="2000" dirty="0" smtClean="0">
                <a:cs typeface="Arial" pitchFamily="34" charset="0"/>
              </a:rPr>
              <a:t>Promote independence </a:t>
            </a:r>
          </a:p>
          <a:p>
            <a:pPr marL="609600" indent="-609600" eaLnBrk="1" hangingPunct="1">
              <a:lnSpc>
                <a:spcPct val="170000"/>
              </a:lnSpc>
              <a:buClr>
                <a:srgbClr val="0099FF"/>
              </a:buClr>
            </a:pPr>
            <a:r>
              <a:rPr lang="en-GB" sz="2000" dirty="0">
                <a:cs typeface="Arial" pitchFamily="34" charset="0"/>
              </a:rPr>
              <a:t>Discuss return to everyday function. </a:t>
            </a:r>
            <a:endParaRPr lang="en-GB" sz="2000" dirty="0" smtClean="0">
              <a:cs typeface="Arial" pitchFamily="34" charset="0"/>
            </a:endParaRPr>
          </a:p>
          <a:p>
            <a:pPr marL="609600" indent="-609600" eaLnBrk="1" hangingPunct="1">
              <a:lnSpc>
                <a:spcPct val="170000"/>
              </a:lnSpc>
              <a:buClr>
                <a:srgbClr val="0099FF"/>
              </a:buClr>
            </a:pPr>
            <a:r>
              <a:rPr lang="en-GB" sz="2000" dirty="0" smtClean="0">
                <a:cs typeface="Arial" pitchFamily="34" charset="0"/>
              </a:rPr>
              <a:t>Provide education on hip precautions</a:t>
            </a:r>
          </a:p>
          <a:p>
            <a:pPr marL="609600" indent="-609600" eaLnBrk="1" hangingPunct="1">
              <a:lnSpc>
                <a:spcPct val="170000"/>
              </a:lnSpc>
              <a:buClr>
                <a:srgbClr val="0099FF"/>
              </a:buClr>
            </a:pPr>
            <a:r>
              <a:rPr lang="en-GB" sz="2000" dirty="0" smtClean="0">
                <a:cs typeface="Arial" pitchFamily="34" charset="0"/>
              </a:rPr>
              <a:t>Discuss your home environment and provide assistive </a:t>
            </a:r>
            <a:r>
              <a:rPr lang="en-GB" sz="2000" dirty="0">
                <a:cs typeface="Arial" pitchFamily="34" charset="0"/>
              </a:rPr>
              <a:t>equipment if </a:t>
            </a:r>
            <a:r>
              <a:rPr lang="en-GB" sz="2000" dirty="0" smtClean="0">
                <a:cs typeface="Arial" pitchFamily="34" charset="0"/>
              </a:rPr>
              <a:t>necessary</a:t>
            </a:r>
          </a:p>
          <a:p>
            <a:pPr marL="609600" indent="-609600" eaLnBrk="1" hangingPunct="1">
              <a:lnSpc>
                <a:spcPct val="90000"/>
              </a:lnSpc>
              <a:buFontTx/>
              <a:buNone/>
            </a:pPr>
            <a:endParaRPr lang="en-GB" sz="2000" dirty="0" smtClean="0"/>
          </a:p>
        </p:txBody>
      </p:sp>
      <p:pic>
        <p:nvPicPr>
          <p:cNvPr id="3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368800" y="3225800"/>
            <a:ext cx="406400" cy="406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9614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title"/>
          </p:nvPr>
        </p:nvSpPr>
        <p:spPr>
          <a:xfrm>
            <a:off x="142875" y="0"/>
            <a:ext cx="8229600" cy="1143000"/>
          </a:xfrm>
        </p:spPr>
        <p:txBody>
          <a:bodyPr/>
          <a:lstStyle/>
          <a:p>
            <a:pPr algn="l" eaLnBrk="1" hangingPunct="1">
              <a:defRPr/>
            </a:pPr>
            <a:r>
              <a:rPr lang="en-GB" sz="3600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Hip Precautions</a:t>
            </a:r>
            <a:endParaRPr lang="en-US" sz="3600" dirty="0" smtClean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645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9552" y="1844824"/>
            <a:ext cx="8229600" cy="4525963"/>
          </a:xfrm>
        </p:spPr>
        <p:txBody>
          <a:bodyPr/>
          <a:lstStyle/>
          <a:p>
            <a:pPr eaLnBrk="1" hangingPunct="1"/>
            <a:r>
              <a:rPr lang="en-GB" sz="2000" dirty="0" smtClean="0"/>
              <a:t>Don’t bend to reach for anything past your knee (standing or sitting)</a:t>
            </a:r>
          </a:p>
          <a:p>
            <a:pPr eaLnBrk="1" hangingPunct="1"/>
            <a:endParaRPr lang="en-GB" sz="2000" dirty="0" smtClean="0"/>
          </a:p>
          <a:p>
            <a:pPr eaLnBrk="1" hangingPunct="1"/>
            <a:r>
              <a:rPr lang="en-GB" sz="2000" dirty="0" smtClean="0"/>
              <a:t>Don’t </a:t>
            </a:r>
            <a:r>
              <a:rPr lang="en-GB" sz="2000" dirty="0"/>
              <a:t>b</a:t>
            </a:r>
            <a:r>
              <a:rPr lang="en-GB" sz="2000" dirty="0" smtClean="0"/>
              <a:t>ring your knee up towards your chest</a:t>
            </a:r>
          </a:p>
          <a:p>
            <a:pPr eaLnBrk="1" hangingPunct="1"/>
            <a:endParaRPr lang="en-GB" sz="2000" dirty="0"/>
          </a:p>
          <a:p>
            <a:pPr eaLnBrk="1" hangingPunct="1"/>
            <a:r>
              <a:rPr lang="en-GB" sz="2000" dirty="0" smtClean="0"/>
              <a:t>Don’t sit on anything where your knee is higher than your bottom</a:t>
            </a:r>
          </a:p>
          <a:p>
            <a:pPr eaLnBrk="1" hangingPunct="1"/>
            <a:endParaRPr lang="en-GB" sz="2000" dirty="0" smtClean="0"/>
          </a:p>
          <a:p>
            <a:pPr eaLnBrk="1" hangingPunct="1"/>
            <a:r>
              <a:rPr lang="en-GB" sz="2000" dirty="0" smtClean="0"/>
              <a:t>Don’t cross your legs or ankles</a:t>
            </a:r>
          </a:p>
          <a:p>
            <a:pPr eaLnBrk="1" hangingPunct="1"/>
            <a:endParaRPr lang="en-GB" sz="2000" dirty="0" smtClean="0"/>
          </a:p>
          <a:p>
            <a:pPr eaLnBrk="1" hangingPunct="1"/>
            <a:r>
              <a:rPr lang="en-GB" sz="2000" dirty="0" smtClean="0"/>
              <a:t>Avoid twisting </a:t>
            </a:r>
          </a:p>
          <a:p>
            <a:pPr marL="0" indent="0" eaLnBrk="1" hangingPunct="1">
              <a:buNone/>
            </a:pPr>
            <a:endParaRPr lang="en-GB" sz="2800" dirty="0" smtClean="0"/>
          </a:p>
          <a:p>
            <a:pPr marL="0" indent="0" eaLnBrk="1" hangingPunct="1">
              <a:buNone/>
            </a:pPr>
            <a:r>
              <a:rPr lang="en-GB" sz="2800" dirty="0" smtClean="0"/>
              <a:t>We advise to follow hip precautions for 6 to 8 weeks.</a:t>
            </a:r>
          </a:p>
        </p:txBody>
      </p:sp>
      <p:pic>
        <p:nvPicPr>
          <p:cNvPr id="2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368800" y="3225800"/>
            <a:ext cx="406400" cy="406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968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>
          <a:xfrm>
            <a:off x="142875" y="0"/>
            <a:ext cx="8229600" cy="1143000"/>
          </a:xfrm>
        </p:spPr>
        <p:txBody>
          <a:bodyPr/>
          <a:lstStyle/>
          <a:p>
            <a:pPr algn="l" eaLnBrk="1" hangingPunct="1">
              <a:defRPr/>
            </a:pPr>
            <a:r>
              <a:rPr lang="en-GB" sz="3600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Occupational Therapy Assessment</a:t>
            </a:r>
            <a:endParaRPr lang="en-US" sz="3600" dirty="0" smtClean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28625" y="1500188"/>
            <a:ext cx="8229600" cy="4953148"/>
          </a:xfrm>
        </p:spPr>
        <p:txBody>
          <a:bodyPr/>
          <a:lstStyle/>
          <a:p>
            <a:pPr eaLnBrk="1" hangingPunct="1">
              <a:buClr>
                <a:srgbClr val="0099FF"/>
              </a:buClr>
              <a:buFontTx/>
              <a:buNone/>
            </a:pPr>
            <a:r>
              <a:rPr lang="en-GB" sz="2400" b="1" dirty="0" smtClean="0"/>
              <a:t>Before Surgery</a:t>
            </a:r>
          </a:p>
          <a:p>
            <a:pPr eaLnBrk="1" hangingPunct="1">
              <a:buClr>
                <a:srgbClr val="0099FF"/>
              </a:buClr>
            </a:pPr>
            <a:r>
              <a:rPr lang="en-GB" sz="2000" dirty="0" smtClean="0"/>
              <a:t>A member of Occupational Therapy staff would contact you to discuss how you are managing within your home environment.</a:t>
            </a:r>
            <a:endParaRPr lang="en-GB" sz="2000" dirty="0"/>
          </a:p>
          <a:p>
            <a:pPr marL="0" indent="0" eaLnBrk="1" hangingPunct="1">
              <a:buClr>
                <a:srgbClr val="0099FF"/>
              </a:buClr>
              <a:buNone/>
            </a:pPr>
            <a:endParaRPr lang="en-GB" sz="2400" dirty="0" smtClean="0"/>
          </a:p>
          <a:p>
            <a:pPr eaLnBrk="1" hangingPunct="1">
              <a:buClr>
                <a:srgbClr val="0099FF"/>
              </a:buClr>
              <a:buFontTx/>
              <a:buNone/>
            </a:pPr>
            <a:r>
              <a:rPr lang="en-GB" sz="2400" b="1" dirty="0" smtClean="0"/>
              <a:t>After Surgery</a:t>
            </a:r>
          </a:p>
          <a:p>
            <a:pPr eaLnBrk="1" hangingPunct="1">
              <a:buClr>
                <a:srgbClr val="0099FF"/>
              </a:buClr>
              <a:buFontTx/>
              <a:buNone/>
            </a:pPr>
            <a:r>
              <a:rPr lang="en-GB" sz="2000" dirty="0" smtClean="0"/>
              <a:t>An Occupational Therapist would assess your activities of daily living. For example:</a:t>
            </a:r>
          </a:p>
          <a:p>
            <a:pPr eaLnBrk="1" hangingPunct="1">
              <a:buClr>
                <a:srgbClr val="0099FF"/>
              </a:buClr>
            </a:pPr>
            <a:r>
              <a:rPr lang="en-GB" sz="2000" dirty="0" smtClean="0"/>
              <a:t>Your ability to get on and off the bed, chair and toilet</a:t>
            </a:r>
          </a:p>
          <a:p>
            <a:pPr eaLnBrk="1" hangingPunct="1">
              <a:buClr>
                <a:srgbClr val="0099FF"/>
              </a:buClr>
            </a:pPr>
            <a:r>
              <a:rPr lang="en-GB" sz="2000" dirty="0"/>
              <a:t>Your ability to bath / shower </a:t>
            </a:r>
            <a:r>
              <a:rPr lang="en-GB" sz="2000" dirty="0" smtClean="0"/>
              <a:t>safely</a:t>
            </a:r>
          </a:p>
          <a:p>
            <a:pPr eaLnBrk="1" hangingPunct="1">
              <a:buClr>
                <a:srgbClr val="0099FF"/>
              </a:buClr>
            </a:pPr>
            <a:r>
              <a:rPr lang="en-GB" sz="2000" dirty="0"/>
              <a:t>Y</a:t>
            </a:r>
            <a:r>
              <a:rPr lang="en-GB" sz="2000" dirty="0" smtClean="0"/>
              <a:t>our ability to dress your lower garments, providing equipment to assist if required. </a:t>
            </a:r>
          </a:p>
          <a:p>
            <a:pPr eaLnBrk="1" hangingPunct="1">
              <a:buClr>
                <a:srgbClr val="0099FF"/>
              </a:buClr>
            </a:pPr>
            <a:r>
              <a:rPr lang="en-GB" sz="2000" dirty="0" smtClean="0"/>
              <a:t>Your ability to function in the kitchen </a:t>
            </a:r>
          </a:p>
        </p:txBody>
      </p:sp>
      <p:pic>
        <p:nvPicPr>
          <p:cNvPr id="4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368800" y="3225800"/>
            <a:ext cx="406400" cy="406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6487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ChangeArrowheads="1"/>
          </p:cNvSpPr>
          <p:nvPr>
            <p:ph type="title"/>
          </p:nvPr>
        </p:nvSpPr>
        <p:spPr>
          <a:xfrm>
            <a:off x="142875" y="0"/>
            <a:ext cx="8229600" cy="1143000"/>
          </a:xfrm>
        </p:spPr>
        <p:txBody>
          <a:bodyPr/>
          <a:lstStyle/>
          <a:p>
            <a:pPr algn="l" eaLnBrk="1" hangingPunct="1">
              <a:defRPr/>
            </a:pPr>
            <a:r>
              <a:rPr lang="en-GB" sz="3600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Bathing / showering</a:t>
            </a:r>
            <a:endParaRPr lang="en-US" sz="3600" dirty="0" smtClean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624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9552" y="1844824"/>
            <a:ext cx="8229600" cy="4525963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GB" sz="2400" dirty="0" smtClean="0"/>
              <a:t>Based on your bathroom you will be assessed and provided with  suitable equipment for your shower or bath to maximise your independence. </a:t>
            </a:r>
          </a:p>
          <a:p>
            <a:pPr eaLnBrk="1" hangingPunct="1">
              <a:lnSpc>
                <a:spcPct val="90000"/>
              </a:lnSpc>
            </a:pPr>
            <a:r>
              <a:rPr lang="en-GB" sz="2400" dirty="0" smtClean="0"/>
              <a:t>Occasionally some baths / showers are not always suitable for equipment, therefore you may be advised to wash down.</a:t>
            </a:r>
          </a:p>
          <a:p>
            <a:pPr marL="0" indent="0" eaLnBrk="1" hangingPunct="1">
              <a:lnSpc>
                <a:spcPct val="90000"/>
              </a:lnSpc>
              <a:buNone/>
            </a:pPr>
            <a:endParaRPr lang="en-GB" sz="2400" dirty="0" smtClean="0"/>
          </a:p>
          <a:p>
            <a:pPr marL="0" indent="0" eaLnBrk="1" hangingPunct="1">
              <a:lnSpc>
                <a:spcPct val="90000"/>
              </a:lnSpc>
              <a:buNone/>
            </a:pPr>
            <a:endParaRPr lang="en-GB" sz="2400" dirty="0" smtClean="0"/>
          </a:p>
          <a:p>
            <a:pPr eaLnBrk="1" hangingPunct="1">
              <a:lnSpc>
                <a:spcPct val="90000"/>
              </a:lnSpc>
              <a:buNone/>
            </a:pPr>
            <a:r>
              <a:rPr lang="en-GB" sz="2400" b="1" u="sng" dirty="0" smtClean="0"/>
              <a:t>We do not recommend: </a:t>
            </a:r>
          </a:p>
          <a:p>
            <a:pPr eaLnBrk="1" hangingPunct="1">
              <a:lnSpc>
                <a:spcPct val="90000"/>
              </a:lnSpc>
            </a:pPr>
            <a:r>
              <a:rPr lang="en-GB" sz="2400" dirty="0" smtClean="0"/>
              <a:t>Attempting to step over the side of your bath for 6 to 8 weeks after surgery. </a:t>
            </a:r>
          </a:p>
          <a:p>
            <a:pPr eaLnBrk="1" hangingPunct="1">
              <a:lnSpc>
                <a:spcPct val="90000"/>
              </a:lnSpc>
              <a:buNone/>
            </a:pPr>
            <a:endParaRPr lang="en-GB" sz="2000" b="1" u="sng" dirty="0" smtClean="0"/>
          </a:p>
        </p:txBody>
      </p:sp>
      <p:pic>
        <p:nvPicPr>
          <p:cNvPr id="3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368800" y="3225800"/>
            <a:ext cx="406400" cy="406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7579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ChangeArrowheads="1"/>
          </p:cNvSpPr>
          <p:nvPr>
            <p:ph type="title"/>
          </p:nvPr>
        </p:nvSpPr>
        <p:spPr>
          <a:xfrm>
            <a:off x="214313" y="0"/>
            <a:ext cx="8229600" cy="1143000"/>
          </a:xfrm>
        </p:spPr>
        <p:txBody>
          <a:bodyPr/>
          <a:lstStyle/>
          <a:p>
            <a:pPr algn="l" eaLnBrk="1" hangingPunct="1">
              <a:defRPr/>
            </a:pPr>
            <a:r>
              <a:rPr lang="en-GB" sz="3600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Kitchen Tasks</a:t>
            </a:r>
            <a:endParaRPr lang="en-US" sz="3600" dirty="0" smtClean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7544" y="1772816"/>
            <a:ext cx="8229600" cy="4497363"/>
          </a:xfrm>
        </p:spPr>
        <p:txBody>
          <a:bodyPr/>
          <a:lstStyle/>
          <a:p>
            <a:pPr eaLnBrk="1" hangingPunct="1"/>
            <a:r>
              <a:rPr lang="en-GB" sz="2000" dirty="0">
                <a:cs typeface="Arial" pitchFamily="34" charset="0"/>
              </a:rPr>
              <a:t>Prepare and freeze some meals </a:t>
            </a:r>
            <a:r>
              <a:rPr lang="en-GB" sz="2000" dirty="0" smtClean="0">
                <a:cs typeface="Arial" pitchFamily="34" charset="0"/>
              </a:rPr>
              <a:t>prior to admission</a:t>
            </a:r>
          </a:p>
          <a:p>
            <a:pPr eaLnBrk="1" hangingPunct="1"/>
            <a:endParaRPr lang="en-GB" sz="2000" dirty="0" smtClean="0">
              <a:cs typeface="Arial" pitchFamily="34" charset="0"/>
            </a:endParaRPr>
          </a:p>
          <a:p>
            <a:pPr eaLnBrk="1" hangingPunct="1"/>
            <a:r>
              <a:rPr lang="en-GB" sz="2000" dirty="0">
                <a:cs typeface="Arial" pitchFamily="34" charset="0"/>
              </a:rPr>
              <a:t>Move everyday items to an accessible </a:t>
            </a:r>
            <a:r>
              <a:rPr lang="en-GB" sz="2000" dirty="0" smtClean="0">
                <a:cs typeface="Arial" pitchFamily="34" charset="0"/>
              </a:rPr>
              <a:t>height, ideally above your knee</a:t>
            </a:r>
          </a:p>
          <a:p>
            <a:pPr eaLnBrk="1" hangingPunct="1"/>
            <a:endParaRPr lang="en-GB" sz="2000" dirty="0">
              <a:cs typeface="Arial" pitchFamily="34" charset="0"/>
            </a:endParaRPr>
          </a:p>
          <a:p>
            <a:pPr eaLnBrk="1" hangingPunct="1"/>
            <a:r>
              <a:rPr lang="en-GB" sz="2000" dirty="0" smtClean="0">
                <a:cs typeface="Arial" pitchFamily="34" charset="0"/>
              </a:rPr>
              <a:t>We recommend that you eat your meals at a table and chair or stool within the kitchen. However, if this is not possible alternative solutions can be discussed</a:t>
            </a:r>
            <a:endParaRPr lang="en-GB" sz="2000" dirty="0"/>
          </a:p>
          <a:p>
            <a:pPr marL="0" indent="0" eaLnBrk="1" hangingPunct="1">
              <a:buNone/>
            </a:pPr>
            <a:endParaRPr lang="en-GB" sz="2000" dirty="0" smtClean="0"/>
          </a:p>
        </p:txBody>
      </p:sp>
      <p:pic>
        <p:nvPicPr>
          <p:cNvPr id="3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368800" y="3225800"/>
            <a:ext cx="406400" cy="406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1433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9" name="Rectangle 7"/>
          <p:cNvSpPr>
            <a:spLocks noGrp="1" noChangeArrowheads="1"/>
          </p:cNvSpPr>
          <p:nvPr>
            <p:ph type="title" idx="4294967295"/>
          </p:nvPr>
        </p:nvSpPr>
        <p:spPr/>
        <p:txBody>
          <a:bodyPr>
            <a:normAutofit/>
          </a:bodyPr>
          <a:lstStyle/>
          <a:p>
            <a:pPr algn="l" eaLnBrk="1" hangingPunct="1">
              <a:defRPr/>
            </a:pPr>
            <a:r>
              <a:rPr lang="en-GB" sz="3200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Driving Advice</a:t>
            </a:r>
            <a:r>
              <a:rPr lang="en-GB" sz="3200" dirty="0" smtClean="0">
                <a:solidFill>
                  <a:schemeClr val="accent2"/>
                </a:solidFill>
              </a:rPr>
              <a:t/>
            </a:r>
            <a:br>
              <a:rPr lang="en-GB" sz="3200" dirty="0" smtClean="0">
                <a:solidFill>
                  <a:schemeClr val="accent2"/>
                </a:solidFill>
              </a:rPr>
            </a:br>
            <a:endParaRPr lang="en-GB" sz="3200" dirty="0" smtClean="0">
              <a:solidFill>
                <a:schemeClr val="accent2"/>
              </a:solidFill>
            </a:endParaRPr>
          </a:p>
        </p:txBody>
      </p:sp>
      <p:sp>
        <p:nvSpPr>
          <p:cNvPr id="59395" name="Rectangle 8"/>
          <p:cNvSpPr>
            <a:spLocks noChangeArrowheads="1"/>
          </p:cNvSpPr>
          <p:nvPr/>
        </p:nvSpPr>
        <p:spPr bwMode="auto">
          <a:xfrm>
            <a:off x="647700" y="3212976"/>
            <a:ext cx="78486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1076325">
              <a:spcAft>
                <a:spcPct val="60000"/>
              </a:spcAft>
              <a:buClr>
                <a:srgbClr val="0099FF"/>
              </a:buClr>
              <a:tabLst>
                <a:tab pos="88900" algn="l"/>
                <a:tab pos="179388" algn="l"/>
                <a:tab pos="268288" algn="l"/>
                <a:tab pos="358775" algn="l"/>
              </a:tabLst>
            </a:pPr>
            <a:endParaRPr lang="en-GB" dirty="0">
              <a:cs typeface="Arial" pitchFamily="34" charset="0"/>
            </a:endParaRP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484988" y="1916832"/>
            <a:ext cx="8320087" cy="32254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179388" indent="-179388">
              <a:lnSpc>
                <a:spcPct val="90000"/>
              </a:lnSpc>
              <a:spcBef>
                <a:spcPct val="50000"/>
              </a:spcBef>
              <a:buClr>
                <a:schemeClr val="accent2"/>
              </a:buClr>
              <a:buSzPct val="80000"/>
              <a:buFont typeface="Wingdings" pitchFamily="2" charset="2"/>
              <a:buNone/>
            </a:pPr>
            <a:endParaRPr lang="en-GB" b="1" dirty="0">
              <a:latin typeface="Tahoma" pitchFamily="34" charset="0"/>
            </a:endParaRPr>
          </a:p>
          <a:p>
            <a:pPr marL="179388" indent="-179388">
              <a:lnSpc>
                <a:spcPct val="90000"/>
              </a:lnSpc>
              <a:spcBef>
                <a:spcPct val="50000"/>
              </a:spcBef>
              <a:spcAft>
                <a:spcPct val="50000"/>
              </a:spcAft>
              <a:buClr>
                <a:srgbClr val="0099FF"/>
              </a:buClr>
              <a:buSzPct val="80000"/>
              <a:buFontTx/>
              <a:buChar char="•"/>
            </a:pPr>
            <a:r>
              <a:rPr lang="en-GB" dirty="0" smtClean="0">
                <a:cs typeface="Arial" pitchFamily="34" charset="0"/>
              </a:rPr>
              <a:t>You are advised not to </a:t>
            </a:r>
            <a:r>
              <a:rPr lang="en-GB" dirty="0">
                <a:cs typeface="Arial" pitchFamily="34" charset="0"/>
              </a:rPr>
              <a:t>drive </a:t>
            </a:r>
            <a:r>
              <a:rPr lang="en-GB" dirty="0" smtClean="0">
                <a:cs typeface="Arial" pitchFamily="34" charset="0"/>
              </a:rPr>
              <a:t>for 6 to 8 </a:t>
            </a:r>
            <a:r>
              <a:rPr lang="en-GB" dirty="0">
                <a:cs typeface="Arial" pitchFamily="34" charset="0"/>
              </a:rPr>
              <a:t>weeks after </a:t>
            </a:r>
            <a:r>
              <a:rPr lang="en-GB" dirty="0" smtClean="0">
                <a:cs typeface="Arial" pitchFamily="34" charset="0"/>
              </a:rPr>
              <a:t>surgery. </a:t>
            </a:r>
          </a:p>
          <a:p>
            <a:pPr marL="179388" indent="-179388">
              <a:lnSpc>
                <a:spcPct val="90000"/>
              </a:lnSpc>
              <a:spcBef>
                <a:spcPct val="50000"/>
              </a:spcBef>
              <a:spcAft>
                <a:spcPct val="50000"/>
              </a:spcAft>
              <a:buClr>
                <a:srgbClr val="0099FF"/>
              </a:buClr>
              <a:buSzPct val="80000"/>
              <a:buFontTx/>
              <a:buChar char="•"/>
            </a:pPr>
            <a:r>
              <a:rPr lang="en-GB" dirty="0" smtClean="0">
                <a:cs typeface="Arial" pitchFamily="34" charset="0"/>
              </a:rPr>
              <a:t>Your Consultant or GP can advise you further.</a:t>
            </a:r>
          </a:p>
          <a:p>
            <a:pPr marL="179388" indent="-179388">
              <a:lnSpc>
                <a:spcPct val="90000"/>
              </a:lnSpc>
              <a:spcBef>
                <a:spcPct val="50000"/>
              </a:spcBef>
              <a:spcAft>
                <a:spcPct val="50000"/>
              </a:spcAft>
              <a:buClr>
                <a:srgbClr val="0099FF"/>
              </a:buClr>
              <a:buSzPct val="80000"/>
              <a:buFontTx/>
              <a:buChar char="•"/>
            </a:pPr>
            <a:r>
              <a:rPr lang="en-GB" dirty="0" smtClean="0">
                <a:cs typeface="Arial" pitchFamily="34" charset="0"/>
              </a:rPr>
              <a:t>You must check </a:t>
            </a:r>
            <a:r>
              <a:rPr lang="en-GB" dirty="0">
                <a:cs typeface="Arial" pitchFamily="34" charset="0"/>
              </a:rPr>
              <a:t>that you are covered by your insurance </a:t>
            </a:r>
            <a:r>
              <a:rPr lang="en-GB" dirty="0" smtClean="0">
                <a:cs typeface="Arial" pitchFamily="34" charset="0"/>
              </a:rPr>
              <a:t>company.</a:t>
            </a:r>
          </a:p>
          <a:p>
            <a:pPr>
              <a:lnSpc>
                <a:spcPct val="90000"/>
              </a:lnSpc>
              <a:spcBef>
                <a:spcPct val="50000"/>
              </a:spcBef>
              <a:spcAft>
                <a:spcPct val="50000"/>
              </a:spcAft>
              <a:buClr>
                <a:srgbClr val="0099FF"/>
              </a:buClr>
              <a:buSzPct val="80000"/>
            </a:pPr>
            <a:endParaRPr lang="en-GB" dirty="0" smtClean="0">
              <a:cs typeface="Arial" pitchFamily="34" charset="0"/>
            </a:endParaRPr>
          </a:p>
          <a:p>
            <a:pPr marL="179388" indent="-179388">
              <a:lnSpc>
                <a:spcPct val="90000"/>
              </a:lnSpc>
              <a:spcBef>
                <a:spcPct val="50000"/>
              </a:spcBef>
              <a:spcAft>
                <a:spcPct val="50000"/>
              </a:spcAft>
              <a:buClr>
                <a:schemeClr val="accent2"/>
              </a:buClr>
              <a:buSzPct val="80000"/>
              <a:buFont typeface="Wingdings" pitchFamily="2" charset="2"/>
              <a:buNone/>
            </a:pPr>
            <a:endParaRPr lang="en-GB" sz="2400" dirty="0">
              <a:latin typeface="Arial Unicode MS" pitchFamily="34" charset="-128"/>
            </a:endParaRPr>
          </a:p>
        </p:txBody>
      </p:sp>
      <p:pic>
        <p:nvPicPr>
          <p:cNvPr id="2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368800" y="3225800"/>
            <a:ext cx="406400" cy="406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179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35901"/>
            <a:ext cx="8229600" cy="1143000"/>
          </a:xfrm>
        </p:spPr>
        <p:txBody>
          <a:bodyPr/>
          <a:lstStyle/>
          <a:p>
            <a:pPr algn="l"/>
            <a:r>
              <a:rPr lang="en-GB" sz="3200" dirty="0">
                <a:cs typeface="Arial" pitchFamily="34" charset="0"/>
              </a:rPr>
              <a:t>Getting into the car as a passenger:</a:t>
            </a:r>
            <a:r>
              <a:rPr lang="en-GB" dirty="0">
                <a:cs typeface="Arial" pitchFamily="34" charset="0"/>
              </a:rPr>
              <a:t/>
            </a:r>
            <a:br>
              <a:rPr lang="en-GB" dirty="0">
                <a:cs typeface="Arial" pitchFamily="34" charset="0"/>
              </a:rPr>
            </a:b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16832"/>
            <a:ext cx="8003232" cy="3993307"/>
          </a:xfrm>
        </p:spPr>
        <p:txBody>
          <a:bodyPr/>
          <a:lstStyle/>
          <a:p>
            <a:pPr marL="457200" indent="-457200">
              <a:lnSpc>
                <a:spcPct val="90000"/>
              </a:lnSpc>
              <a:spcBef>
                <a:spcPct val="50000"/>
              </a:spcBef>
              <a:spcAft>
                <a:spcPct val="50000"/>
              </a:spcAft>
              <a:buClr>
                <a:srgbClr val="0099FF"/>
              </a:buClr>
              <a:buSzPct val="80000"/>
              <a:buFont typeface="+mj-lt"/>
              <a:buAutoNum type="arabicPeriod"/>
            </a:pPr>
            <a:r>
              <a:rPr lang="en-GB" sz="1800" dirty="0" smtClean="0">
                <a:cs typeface="Arial" pitchFamily="34" charset="0"/>
              </a:rPr>
              <a:t>Ensure </a:t>
            </a:r>
            <a:r>
              <a:rPr lang="en-GB" sz="1800" dirty="0">
                <a:cs typeface="Arial" pitchFamily="34" charset="0"/>
              </a:rPr>
              <a:t>the driver has parked on level ground and not next to the kerb. </a:t>
            </a:r>
          </a:p>
          <a:p>
            <a:pPr marL="457200" indent="-457200">
              <a:lnSpc>
                <a:spcPct val="90000"/>
              </a:lnSpc>
              <a:spcBef>
                <a:spcPct val="50000"/>
              </a:spcBef>
              <a:spcAft>
                <a:spcPct val="50000"/>
              </a:spcAft>
              <a:buClr>
                <a:srgbClr val="0099FF"/>
              </a:buClr>
              <a:buSzPct val="80000"/>
              <a:buFont typeface="+mj-lt"/>
              <a:buAutoNum type="arabicPeriod"/>
            </a:pPr>
            <a:r>
              <a:rPr lang="en-GB" sz="1800" dirty="0">
                <a:cs typeface="Arial" pitchFamily="34" charset="0"/>
              </a:rPr>
              <a:t>Ensure the </a:t>
            </a:r>
            <a:r>
              <a:rPr lang="en-GB" sz="1800" dirty="0" smtClean="0">
                <a:cs typeface="Arial" pitchFamily="34" charset="0"/>
              </a:rPr>
              <a:t>seat </a:t>
            </a:r>
            <a:r>
              <a:rPr lang="en-GB" sz="1800" dirty="0">
                <a:cs typeface="Arial" pitchFamily="34" charset="0"/>
              </a:rPr>
              <a:t>is as far back as it can go, slightly reclining the backrest </a:t>
            </a:r>
          </a:p>
          <a:p>
            <a:pPr marL="457200" indent="-457200">
              <a:lnSpc>
                <a:spcPct val="90000"/>
              </a:lnSpc>
              <a:spcBef>
                <a:spcPct val="50000"/>
              </a:spcBef>
              <a:spcAft>
                <a:spcPct val="50000"/>
              </a:spcAft>
              <a:buClr>
                <a:srgbClr val="0099FF"/>
              </a:buClr>
              <a:buSzPct val="80000"/>
              <a:buFont typeface="+mj-lt"/>
              <a:buAutoNum type="arabicPeriod"/>
            </a:pPr>
            <a:r>
              <a:rPr lang="en-GB" sz="1800" dirty="0">
                <a:cs typeface="Arial" pitchFamily="34" charset="0"/>
              </a:rPr>
              <a:t>Put a plastic bag on the seat to help you slide in and out more easily</a:t>
            </a:r>
          </a:p>
          <a:p>
            <a:pPr marL="457200" indent="-457200">
              <a:lnSpc>
                <a:spcPct val="90000"/>
              </a:lnSpc>
              <a:spcBef>
                <a:spcPct val="50000"/>
              </a:spcBef>
              <a:spcAft>
                <a:spcPct val="50000"/>
              </a:spcAft>
              <a:buClr>
                <a:srgbClr val="0099FF"/>
              </a:buClr>
              <a:buSzPct val="80000"/>
              <a:buFont typeface="+mj-lt"/>
              <a:buAutoNum type="arabicPeriod"/>
            </a:pPr>
            <a:r>
              <a:rPr lang="en-GB" sz="1800" dirty="0" smtClean="0">
                <a:cs typeface="Arial" pitchFamily="34" charset="0"/>
              </a:rPr>
              <a:t>Turn your back to the car and put </a:t>
            </a:r>
            <a:r>
              <a:rPr lang="en-GB" sz="1800" dirty="0">
                <a:cs typeface="Arial" pitchFamily="34" charset="0"/>
              </a:rPr>
              <a:t>bottom onto the seat first, gently guide your legs </a:t>
            </a:r>
            <a:r>
              <a:rPr lang="en-GB" sz="1800" dirty="0" smtClean="0">
                <a:cs typeface="Arial" pitchFamily="34" charset="0"/>
              </a:rPr>
              <a:t>in one at a time </a:t>
            </a:r>
            <a:endParaRPr lang="en-GB" sz="1800" dirty="0">
              <a:cs typeface="Arial" pitchFamily="34" charset="0"/>
            </a:endParaRPr>
          </a:p>
          <a:p>
            <a:pPr marL="457200" indent="-457200">
              <a:lnSpc>
                <a:spcPct val="90000"/>
              </a:lnSpc>
              <a:spcBef>
                <a:spcPct val="50000"/>
              </a:spcBef>
              <a:spcAft>
                <a:spcPct val="50000"/>
              </a:spcAft>
              <a:buClr>
                <a:srgbClr val="0099FF"/>
              </a:buClr>
              <a:buSzPct val="80000"/>
              <a:buFont typeface="+mj-lt"/>
              <a:buAutoNum type="arabicPeriod"/>
            </a:pPr>
            <a:r>
              <a:rPr lang="en-GB" sz="1800" dirty="0">
                <a:cs typeface="Arial" pitchFamily="34" charset="0"/>
              </a:rPr>
              <a:t>Ensure your knees are not higher than your </a:t>
            </a:r>
            <a:r>
              <a:rPr lang="en-GB" sz="1800" dirty="0" smtClean="0">
                <a:cs typeface="Arial" pitchFamily="34" charset="0"/>
              </a:rPr>
              <a:t>hip</a:t>
            </a:r>
            <a:r>
              <a:rPr lang="en-GB" sz="1800" dirty="0">
                <a:cs typeface="Arial" pitchFamily="34" charset="0"/>
              </a:rPr>
              <a:t> </a:t>
            </a:r>
            <a:r>
              <a:rPr lang="en-GB" sz="1800" dirty="0" smtClean="0">
                <a:cs typeface="Arial" pitchFamily="34" charset="0"/>
              </a:rPr>
              <a:t>while you are sitting</a:t>
            </a:r>
            <a:endParaRPr lang="en-GB" sz="1800" dirty="0">
              <a:cs typeface="Arial" pitchFamily="34" charset="0"/>
            </a:endParaRPr>
          </a:p>
          <a:p>
            <a:endParaRPr lang="en-GB" dirty="0"/>
          </a:p>
        </p:txBody>
      </p:sp>
      <p:pic>
        <p:nvPicPr>
          <p:cNvPr id="4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368800" y="322580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50188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7052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3568" y="2492896"/>
            <a:ext cx="7772400" cy="1470025"/>
          </a:xfrm>
        </p:spPr>
        <p:txBody>
          <a:bodyPr/>
          <a:lstStyle/>
          <a:p>
            <a:r>
              <a:rPr lang="en-GB" sz="4000" dirty="0" smtClean="0"/>
              <a:t>If you have any questions regarding the Occupational Therapy input, please contact us on 01292 610555 </a:t>
            </a:r>
            <a:r>
              <a:rPr lang="en-GB" sz="4000" dirty="0" err="1" smtClean="0"/>
              <a:t>ext</a:t>
            </a:r>
            <a:r>
              <a:rPr lang="en-GB" sz="4000" dirty="0" smtClean="0"/>
              <a:t> 14234</a:t>
            </a:r>
            <a:endParaRPr lang="en-GB" sz="4000" dirty="0"/>
          </a:p>
        </p:txBody>
      </p:sp>
      <p:pic>
        <p:nvPicPr>
          <p:cNvPr id="3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368800" y="3225800"/>
            <a:ext cx="406400" cy="406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8035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1_Default Design">
  <a:themeElements>
    <a:clrScheme name="1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2_Default Design">
  <a:themeElements>
    <a:clrScheme name="2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2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18618</TotalTime>
  <Words>446</Words>
  <Application>Microsoft Office PowerPoint</Application>
  <PresentationFormat>On-screen Show (4:3)</PresentationFormat>
  <Paragraphs>61</Paragraphs>
  <Slides>8</Slides>
  <Notes>8</Notes>
  <HiddenSlides>0</HiddenSlides>
  <MMClips>8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8</vt:i4>
      </vt:variant>
    </vt:vector>
  </HeadingPairs>
  <TitlesOfParts>
    <vt:vector size="15" baseType="lpstr">
      <vt:lpstr>Arial Unicode MS</vt:lpstr>
      <vt:lpstr>Arial</vt:lpstr>
      <vt:lpstr>Calibri</vt:lpstr>
      <vt:lpstr>Tahoma</vt:lpstr>
      <vt:lpstr>Wingdings</vt:lpstr>
      <vt:lpstr>1_Default Design</vt:lpstr>
      <vt:lpstr>2_Default Design</vt:lpstr>
      <vt:lpstr>PowerPoint Presentation</vt:lpstr>
      <vt:lpstr>Hip Precautions</vt:lpstr>
      <vt:lpstr>Occupational Therapy Assessment</vt:lpstr>
      <vt:lpstr>Bathing / showering</vt:lpstr>
      <vt:lpstr>Kitchen Tasks</vt:lpstr>
      <vt:lpstr>Driving Advice </vt:lpstr>
      <vt:lpstr>Getting into the car as a passenger: </vt:lpstr>
      <vt:lpstr>If you have any questions regarding the Occupational Therapy input, please contact us on 01292 610555 ext 14234</vt:lpstr>
    </vt:vector>
  </TitlesOfParts>
  <Company>Biomet UK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Rapid Recovery Programme   Joint School  Total Knee Replacement</dc:title>
  <dc:creator>Mike Bradley</dc:creator>
  <cp:lastModifiedBy>Ireland, Claire</cp:lastModifiedBy>
  <cp:revision>1086</cp:revision>
  <cp:lastPrinted>2021-07-09T13:41:31Z</cp:lastPrinted>
  <dcterms:created xsi:type="dcterms:W3CDTF">2009-07-10T13:57:51Z</dcterms:created>
  <dcterms:modified xsi:type="dcterms:W3CDTF">2021-08-03T15:27:11Z</dcterms:modified>
</cp:coreProperties>
</file>